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2" r:id="rId2"/>
    <p:sldId id="286" r:id="rId3"/>
    <p:sldId id="271" r:id="rId4"/>
    <p:sldId id="273" r:id="rId5"/>
    <p:sldId id="306" r:id="rId6"/>
    <p:sldId id="307" r:id="rId7"/>
    <p:sldId id="308" r:id="rId8"/>
    <p:sldId id="288" r:id="rId9"/>
    <p:sldId id="289" r:id="rId10"/>
    <p:sldId id="304" r:id="rId11"/>
    <p:sldId id="291" r:id="rId12"/>
    <p:sldId id="305" r:id="rId13"/>
    <p:sldId id="277" r:id="rId14"/>
    <p:sldId id="278" r:id="rId15"/>
    <p:sldId id="279" r:id="rId16"/>
    <p:sldId id="292" r:id="rId17"/>
    <p:sldId id="309" r:id="rId18"/>
    <p:sldId id="310" r:id="rId19"/>
    <p:sldId id="311" r:id="rId20"/>
    <p:sldId id="312" r:id="rId21"/>
    <p:sldId id="315" r:id="rId22"/>
    <p:sldId id="313" r:id="rId23"/>
    <p:sldId id="316" r:id="rId24"/>
    <p:sldId id="317" r:id="rId25"/>
    <p:sldId id="319" r:id="rId26"/>
    <p:sldId id="318" r:id="rId27"/>
    <p:sldId id="320" r:id="rId28"/>
    <p:sldId id="321" r:id="rId29"/>
    <p:sldId id="322" r:id="rId30"/>
    <p:sldId id="323" r:id="rId31"/>
    <p:sldId id="325" r:id="rId32"/>
    <p:sldId id="326" r:id="rId33"/>
    <p:sldId id="293" r:id="rId34"/>
    <p:sldId id="294" r:id="rId35"/>
    <p:sldId id="295" r:id="rId36"/>
    <p:sldId id="296" r:id="rId37"/>
    <p:sldId id="297" r:id="rId38"/>
    <p:sldId id="298" r:id="rId39"/>
    <p:sldId id="299" r:id="rId40"/>
    <p:sldId id="300" r:id="rId41"/>
    <p:sldId id="301" r:id="rId42"/>
    <p:sldId id="302" r:id="rId43"/>
    <p:sldId id="303" r:id="rId44"/>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BB8"/>
    <a:srgbClr val="8F41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5"/>
    <p:restoredTop sz="50000"/>
  </p:normalViewPr>
  <p:slideViewPr>
    <p:cSldViewPr>
      <p:cViewPr varScale="1">
        <p:scale>
          <a:sx n="134" d="100"/>
          <a:sy n="134" d="100"/>
        </p:scale>
        <p:origin x="192" y="33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11122-EE60-9B41-AD8F-6DE60404993B}"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FB545874-AC5C-0E4A-9AE1-DBE664829828}">
      <dgm:prSet phldrT="[Text]"/>
      <dgm:spPr/>
      <dgm:t>
        <a:bodyPr/>
        <a:lstStyle/>
        <a:p>
          <a:r>
            <a:rPr lang="en-US" dirty="0" smtClean="0"/>
            <a:t>Set up ratings data</a:t>
          </a:r>
          <a:endParaRPr lang="en-US" dirty="0"/>
        </a:p>
      </dgm:t>
    </dgm:pt>
    <dgm:pt modelId="{68AA7D8D-63BA-9B46-8CCD-872529CC4462}" type="parTrans" cxnId="{4CC394BC-394D-1F44-A9BC-C7032A692026}">
      <dgm:prSet/>
      <dgm:spPr/>
      <dgm:t>
        <a:bodyPr/>
        <a:lstStyle/>
        <a:p>
          <a:endParaRPr lang="en-US"/>
        </a:p>
      </dgm:t>
    </dgm:pt>
    <dgm:pt modelId="{8D8A7133-BAAB-A641-94D0-BB1B856203EE}" type="sibTrans" cxnId="{4CC394BC-394D-1F44-A9BC-C7032A692026}">
      <dgm:prSet/>
      <dgm:spPr/>
      <dgm:t>
        <a:bodyPr/>
        <a:lstStyle/>
        <a:p>
          <a:endParaRPr lang="en-US"/>
        </a:p>
      </dgm:t>
    </dgm:pt>
    <dgm:pt modelId="{7E5D8F88-27EC-DF45-BBE4-DC57735A66C9}">
      <dgm:prSet phldrT="[Text]"/>
      <dgm:spPr/>
      <dgm:t>
        <a:bodyPr/>
        <a:lstStyle/>
        <a:p>
          <a:r>
            <a:rPr lang="en-US" dirty="0" smtClean="0"/>
            <a:t>Import raw ratings data</a:t>
          </a:r>
          <a:endParaRPr lang="en-US" dirty="0"/>
        </a:p>
      </dgm:t>
    </dgm:pt>
    <dgm:pt modelId="{0AB0EDEA-96A0-4946-B4EB-95115F39D361}" type="parTrans" cxnId="{DE676B0E-1C0F-DE4D-8668-BD5AEAE54237}">
      <dgm:prSet/>
      <dgm:spPr/>
      <dgm:t>
        <a:bodyPr/>
        <a:lstStyle/>
        <a:p>
          <a:endParaRPr lang="en-US"/>
        </a:p>
      </dgm:t>
    </dgm:pt>
    <dgm:pt modelId="{B26A2BF6-E761-894D-8BE8-934B61DDC28B}" type="sibTrans" cxnId="{DE676B0E-1C0F-DE4D-8668-BD5AEAE54237}">
      <dgm:prSet/>
      <dgm:spPr/>
      <dgm:t>
        <a:bodyPr/>
        <a:lstStyle/>
        <a:p>
          <a:endParaRPr lang="en-US"/>
        </a:p>
      </dgm:t>
    </dgm:pt>
    <dgm:pt modelId="{29AC8F25-278D-2447-AD90-DAF83818B801}">
      <dgm:prSet phldrT="[Text]"/>
      <dgm:spPr/>
      <dgm:t>
        <a:bodyPr/>
        <a:lstStyle/>
        <a:p>
          <a:r>
            <a:rPr lang="en-US" dirty="0" smtClean="0"/>
            <a:t>Normalize and format ratings matrix</a:t>
          </a:r>
          <a:endParaRPr lang="en-US" dirty="0"/>
        </a:p>
      </dgm:t>
    </dgm:pt>
    <dgm:pt modelId="{D60D2BA6-CF4D-E54E-908A-04B3D95C5D59}" type="parTrans" cxnId="{667D6B94-49B7-104B-B490-245724276B32}">
      <dgm:prSet/>
      <dgm:spPr/>
      <dgm:t>
        <a:bodyPr/>
        <a:lstStyle/>
        <a:p>
          <a:endParaRPr lang="en-US"/>
        </a:p>
      </dgm:t>
    </dgm:pt>
    <dgm:pt modelId="{F13B9C4F-9940-2848-937A-D5F68BBF7670}" type="sibTrans" cxnId="{667D6B94-49B7-104B-B490-245724276B32}">
      <dgm:prSet/>
      <dgm:spPr/>
      <dgm:t>
        <a:bodyPr/>
        <a:lstStyle/>
        <a:p>
          <a:endParaRPr lang="en-US"/>
        </a:p>
      </dgm:t>
    </dgm:pt>
    <dgm:pt modelId="{F62400C6-C1A8-B946-B824-1D8D84EE2677}">
      <dgm:prSet phldrT="[Text]"/>
      <dgm:spPr/>
      <dgm:t>
        <a:bodyPr/>
        <a:lstStyle/>
        <a:p>
          <a:r>
            <a:rPr lang="en-US" dirty="0" smtClean="0"/>
            <a:t>Make Predictions</a:t>
          </a:r>
          <a:endParaRPr lang="en-US" dirty="0"/>
        </a:p>
      </dgm:t>
    </dgm:pt>
    <dgm:pt modelId="{24929736-3334-0D46-9BD0-3B8E67FD83FE}" type="parTrans" cxnId="{697F967C-BA07-3D42-BDA5-376B22D2F588}">
      <dgm:prSet/>
      <dgm:spPr/>
      <dgm:t>
        <a:bodyPr/>
        <a:lstStyle/>
        <a:p>
          <a:endParaRPr lang="en-US"/>
        </a:p>
      </dgm:t>
    </dgm:pt>
    <dgm:pt modelId="{9B5DFBB5-9C4E-9541-9C89-29D6E6C6FB5F}" type="sibTrans" cxnId="{697F967C-BA07-3D42-BDA5-376B22D2F588}">
      <dgm:prSet/>
      <dgm:spPr/>
      <dgm:t>
        <a:bodyPr/>
        <a:lstStyle/>
        <a:p>
          <a:endParaRPr lang="en-US"/>
        </a:p>
      </dgm:t>
    </dgm:pt>
    <dgm:pt modelId="{7AFDA761-4598-E545-85C2-066B8AD0D181}">
      <dgm:prSet phldrT="[Text]"/>
      <dgm:spPr/>
      <dgm:t>
        <a:bodyPr/>
        <a:lstStyle/>
        <a:p>
          <a:r>
            <a:rPr lang="en-US" dirty="0" smtClean="0"/>
            <a:t>Singular Value Decomposition</a:t>
          </a:r>
          <a:endParaRPr lang="en-US" dirty="0"/>
        </a:p>
      </dgm:t>
    </dgm:pt>
    <dgm:pt modelId="{AEB84789-818C-FA47-B8DF-043A4AE7FCD0}" type="parTrans" cxnId="{C6A25517-9A80-094D-A04A-AF612C090348}">
      <dgm:prSet/>
      <dgm:spPr/>
      <dgm:t>
        <a:bodyPr/>
        <a:lstStyle/>
        <a:p>
          <a:endParaRPr lang="en-US"/>
        </a:p>
      </dgm:t>
    </dgm:pt>
    <dgm:pt modelId="{45D09F5F-EDE9-2B4E-9FFB-C17A407123DB}" type="sibTrans" cxnId="{C6A25517-9A80-094D-A04A-AF612C090348}">
      <dgm:prSet/>
      <dgm:spPr/>
      <dgm:t>
        <a:bodyPr/>
        <a:lstStyle/>
        <a:p>
          <a:endParaRPr lang="en-US"/>
        </a:p>
      </dgm:t>
    </dgm:pt>
    <dgm:pt modelId="{011413AF-DD0D-4D42-B98E-C06107F9DEDE}">
      <dgm:prSet phldrT="[Text]"/>
      <dgm:spPr/>
      <dgm:t>
        <a:bodyPr/>
        <a:lstStyle/>
        <a:p>
          <a:r>
            <a:rPr lang="en-US" dirty="0" smtClean="0"/>
            <a:t>Making predictions</a:t>
          </a:r>
          <a:r>
            <a:rPr lang="en-US" baseline="0" dirty="0" smtClean="0"/>
            <a:t> from decomposed matrices</a:t>
          </a:r>
          <a:endParaRPr lang="en-US" dirty="0"/>
        </a:p>
      </dgm:t>
    </dgm:pt>
    <dgm:pt modelId="{660D8F97-20A2-8246-931E-19239181A3FB}" type="parTrans" cxnId="{F471F880-0747-BD42-8F41-1A644347117C}">
      <dgm:prSet/>
      <dgm:spPr/>
      <dgm:t>
        <a:bodyPr/>
        <a:lstStyle/>
        <a:p>
          <a:endParaRPr lang="en-US"/>
        </a:p>
      </dgm:t>
    </dgm:pt>
    <dgm:pt modelId="{8DA6242D-8030-414F-B14D-0126D0182741}" type="sibTrans" cxnId="{F471F880-0747-BD42-8F41-1A644347117C}">
      <dgm:prSet/>
      <dgm:spPr/>
      <dgm:t>
        <a:bodyPr/>
        <a:lstStyle/>
        <a:p>
          <a:endParaRPr lang="en-US"/>
        </a:p>
      </dgm:t>
    </dgm:pt>
    <dgm:pt modelId="{1F16BC50-7AD9-E248-901A-C74CAFCCD95C}">
      <dgm:prSet phldrT="[Text]"/>
      <dgm:spPr/>
      <dgm:t>
        <a:bodyPr/>
        <a:lstStyle/>
        <a:p>
          <a:r>
            <a:rPr lang="en-US" dirty="0" smtClean="0"/>
            <a:t>Make Recommendations</a:t>
          </a:r>
          <a:endParaRPr lang="en-US" dirty="0"/>
        </a:p>
      </dgm:t>
    </dgm:pt>
    <dgm:pt modelId="{908C7FFF-23B5-7C45-9AA3-A3D12706EE62}" type="parTrans" cxnId="{1FF8FF82-25D7-C24A-AFF5-8A107A293DB3}">
      <dgm:prSet/>
      <dgm:spPr/>
      <dgm:t>
        <a:bodyPr/>
        <a:lstStyle/>
        <a:p>
          <a:endParaRPr lang="en-US"/>
        </a:p>
      </dgm:t>
    </dgm:pt>
    <dgm:pt modelId="{B83A3190-919E-CF49-8162-31D54B55F77B}" type="sibTrans" cxnId="{1FF8FF82-25D7-C24A-AFF5-8A107A293DB3}">
      <dgm:prSet/>
      <dgm:spPr/>
      <dgm:t>
        <a:bodyPr/>
        <a:lstStyle/>
        <a:p>
          <a:endParaRPr lang="en-US"/>
        </a:p>
      </dgm:t>
    </dgm:pt>
    <dgm:pt modelId="{7684063A-4F0C-474D-BB20-7668FB8FCC59}">
      <dgm:prSet phldrT="[Text]"/>
      <dgm:spPr/>
      <dgm:t>
        <a:bodyPr/>
        <a:lstStyle/>
        <a:p>
          <a:pPr marL="171450" lvl="1" indent="0" algn="l" defTabSz="844550">
            <a:lnSpc>
              <a:spcPct val="90000"/>
            </a:lnSpc>
            <a:spcBef>
              <a:spcPct val="0"/>
            </a:spcBef>
            <a:spcAft>
              <a:spcPct val="15000"/>
            </a:spcAft>
            <a:buNone/>
          </a:pPr>
          <a:r>
            <a:rPr lang="en-US" dirty="0" smtClean="0"/>
            <a:t>Return the movies with highest predicted rating that the user had</a:t>
          </a:r>
          <a:r>
            <a:rPr lang="en-US" baseline="0" dirty="0" smtClean="0"/>
            <a:t> not seen yet</a:t>
          </a:r>
          <a:endParaRPr lang="en-US" dirty="0"/>
        </a:p>
      </dgm:t>
    </dgm:pt>
    <dgm:pt modelId="{FA74B437-BBE7-0244-9AF6-1A5DF42F481D}" type="parTrans" cxnId="{C4ADBD1B-0D41-7B4F-B93C-57E47476CF03}">
      <dgm:prSet/>
      <dgm:spPr/>
      <dgm:t>
        <a:bodyPr/>
        <a:lstStyle/>
        <a:p>
          <a:endParaRPr lang="en-US"/>
        </a:p>
      </dgm:t>
    </dgm:pt>
    <dgm:pt modelId="{74652FF6-6750-CD42-AEB2-F4E608256C43}" type="sibTrans" cxnId="{C4ADBD1B-0D41-7B4F-B93C-57E47476CF03}">
      <dgm:prSet/>
      <dgm:spPr/>
      <dgm:t>
        <a:bodyPr/>
        <a:lstStyle/>
        <a:p>
          <a:endParaRPr lang="en-US"/>
        </a:p>
      </dgm:t>
    </dgm:pt>
    <dgm:pt modelId="{60DD8F61-D8AE-9442-B284-2CF0797C270B}" type="pres">
      <dgm:prSet presAssocID="{57711122-EE60-9B41-AD8F-6DE60404993B}" presName="linearFlow" presStyleCnt="0">
        <dgm:presLayoutVars>
          <dgm:dir/>
          <dgm:animLvl val="lvl"/>
          <dgm:resizeHandles val="exact"/>
        </dgm:presLayoutVars>
      </dgm:prSet>
      <dgm:spPr/>
      <dgm:t>
        <a:bodyPr/>
        <a:lstStyle/>
        <a:p>
          <a:endParaRPr lang="en-US"/>
        </a:p>
      </dgm:t>
    </dgm:pt>
    <dgm:pt modelId="{D5A8F455-2775-AE44-8FD3-60434941FB23}" type="pres">
      <dgm:prSet presAssocID="{FB545874-AC5C-0E4A-9AE1-DBE664829828}" presName="composite" presStyleCnt="0"/>
      <dgm:spPr/>
    </dgm:pt>
    <dgm:pt modelId="{0DDE8659-85E2-4E47-8928-F61D08C9E3DF}" type="pres">
      <dgm:prSet presAssocID="{FB545874-AC5C-0E4A-9AE1-DBE664829828}" presName="parentText" presStyleLbl="alignNode1" presStyleIdx="0" presStyleCnt="3">
        <dgm:presLayoutVars>
          <dgm:chMax val="1"/>
          <dgm:bulletEnabled val="1"/>
        </dgm:presLayoutVars>
      </dgm:prSet>
      <dgm:spPr/>
      <dgm:t>
        <a:bodyPr/>
        <a:lstStyle/>
        <a:p>
          <a:endParaRPr lang="en-US"/>
        </a:p>
      </dgm:t>
    </dgm:pt>
    <dgm:pt modelId="{A0C9C795-61AA-7549-BF78-932616089419}" type="pres">
      <dgm:prSet presAssocID="{FB545874-AC5C-0E4A-9AE1-DBE664829828}" presName="descendantText" presStyleLbl="alignAcc1" presStyleIdx="0" presStyleCnt="3">
        <dgm:presLayoutVars>
          <dgm:bulletEnabled val="1"/>
        </dgm:presLayoutVars>
      </dgm:prSet>
      <dgm:spPr/>
      <dgm:t>
        <a:bodyPr/>
        <a:lstStyle/>
        <a:p>
          <a:endParaRPr lang="en-US"/>
        </a:p>
      </dgm:t>
    </dgm:pt>
    <dgm:pt modelId="{AB8BA456-1EF5-DE43-81F7-C9E9A9A31A66}" type="pres">
      <dgm:prSet presAssocID="{8D8A7133-BAAB-A641-94D0-BB1B856203EE}" presName="sp" presStyleCnt="0"/>
      <dgm:spPr/>
    </dgm:pt>
    <dgm:pt modelId="{1573D552-D081-4843-BB52-53AE5C9CADEA}" type="pres">
      <dgm:prSet presAssocID="{F62400C6-C1A8-B946-B824-1D8D84EE2677}" presName="composite" presStyleCnt="0"/>
      <dgm:spPr/>
    </dgm:pt>
    <dgm:pt modelId="{5479C794-9CCC-3A41-B799-F09AD323F463}" type="pres">
      <dgm:prSet presAssocID="{F62400C6-C1A8-B946-B824-1D8D84EE2677}" presName="parentText" presStyleLbl="alignNode1" presStyleIdx="1" presStyleCnt="3">
        <dgm:presLayoutVars>
          <dgm:chMax val="1"/>
          <dgm:bulletEnabled val="1"/>
        </dgm:presLayoutVars>
      </dgm:prSet>
      <dgm:spPr/>
      <dgm:t>
        <a:bodyPr/>
        <a:lstStyle/>
        <a:p>
          <a:endParaRPr lang="en-US"/>
        </a:p>
      </dgm:t>
    </dgm:pt>
    <dgm:pt modelId="{354E046C-6288-4244-94D2-8382CEED41DC}" type="pres">
      <dgm:prSet presAssocID="{F62400C6-C1A8-B946-B824-1D8D84EE2677}" presName="descendantText" presStyleLbl="alignAcc1" presStyleIdx="1" presStyleCnt="3">
        <dgm:presLayoutVars>
          <dgm:bulletEnabled val="1"/>
        </dgm:presLayoutVars>
      </dgm:prSet>
      <dgm:spPr/>
      <dgm:t>
        <a:bodyPr/>
        <a:lstStyle/>
        <a:p>
          <a:endParaRPr lang="en-US"/>
        </a:p>
      </dgm:t>
    </dgm:pt>
    <dgm:pt modelId="{B3604A22-C0CA-7743-9E0D-281B08F2380D}" type="pres">
      <dgm:prSet presAssocID="{9B5DFBB5-9C4E-9541-9C89-29D6E6C6FB5F}" presName="sp" presStyleCnt="0"/>
      <dgm:spPr/>
    </dgm:pt>
    <dgm:pt modelId="{089039D5-4E78-8641-AE88-1A8BB25602C5}" type="pres">
      <dgm:prSet presAssocID="{1F16BC50-7AD9-E248-901A-C74CAFCCD95C}" presName="composite" presStyleCnt="0"/>
      <dgm:spPr/>
    </dgm:pt>
    <dgm:pt modelId="{BF626CC2-57FA-DA4A-B413-5C4118BB8246}" type="pres">
      <dgm:prSet presAssocID="{1F16BC50-7AD9-E248-901A-C74CAFCCD95C}" presName="parentText" presStyleLbl="alignNode1" presStyleIdx="2" presStyleCnt="3">
        <dgm:presLayoutVars>
          <dgm:chMax val="1"/>
          <dgm:bulletEnabled val="1"/>
        </dgm:presLayoutVars>
      </dgm:prSet>
      <dgm:spPr/>
      <dgm:t>
        <a:bodyPr/>
        <a:lstStyle/>
        <a:p>
          <a:endParaRPr lang="en-US"/>
        </a:p>
      </dgm:t>
    </dgm:pt>
    <dgm:pt modelId="{FBC514BE-9F34-B148-AAE3-D895767A0688}" type="pres">
      <dgm:prSet presAssocID="{1F16BC50-7AD9-E248-901A-C74CAFCCD95C}" presName="descendantText" presStyleLbl="alignAcc1" presStyleIdx="2" presStyleCnt="3">
        <dgm:presLayoutVars>
          <dgm:bulletEnabled val="1"/>
        </dgm:presLayoutVars>
      </dgm:prSet>
      <dgm:spPr/>
      <dgm:t>
        <a:bodyPr/>
        <a:lstStyle/>
        <a:p>
          <a:endParaRPr lang="en-US"/>
        </a:p>
      </dgm:t>
    </dgm:pt>
  </dgm:ptLst>
  <dgm:cxnLst>
    <dgm:cxn modelId="{A6C86658-3ECA-AF4E-AB98-164BCE5FAD14}" type="presOf" srcId="{57711122-EE60-9B41-AD8F-6DE60404993B}" destId="{60DD8F61-D8AE-9442-B284-2CF0797C270B}" srcOrd="0" destOrd="0" presId="urn:microsoft.com/office/officeart/2005/8/layout/chevron2"/>
    <dgm:cxn modelId="{667D6B94-49B7-104B-B490-245724276B32}" srcId="{FB545874-AC5C-0E4A-9AE1-DBE664829828}" destId="{29AC8F25-278D-2447-AD90-DAF83818B801}" srcOrd="1" destOrd="0" parTransId="{D60D2BA6-CF4D-E54E-908A-04B3D95C5D59}" sibTransId="{F13B9C4F-9940-2848-937A-D5F68BBF7670}"/>
    <dgm:cxn modelId="{41C2AF3A-7D74-3E4B-BAF7-D4D6EC7FF0AF}" type="presOf" srcId="{7E5D8F88-27EC-DF45-BBE4-DC57735A66C9}" destId="{A0C9C795-61AA-7549-BF78-932616089419}" srcOrd="0" destOrd="0" presId="urn:microsoft.com/office/officeart/2005/8/layout/chevron2"/>
    <dgm:cxn modelId="{697F967C-BA07-3D42-BDA5-376B22D2F588}" srcId="{57711122-EE60-9B41-AD8F-6DE60404993B}" destId="{F62400C6-C1A8-B946-B824-1D8D84EE2677}" srcOrd="1" destOrd="0" parTransId="{24929736-3334-0D46-9BD0-3B8E67FD83FE}" sibTransId="{9B5DFBB5-9C4E-9541-9C89-29D6E6C6FB5F}"/>
    <dgm:cxn modelId="{E0E9BC02-806E-6F43-B3A9-D9140803FE6F}" type="presOf" srcId="{7AFDA761-4598-E545-85C2-066B8AD0D181}" destId="{354E046C-6288-4244-94D2-8382CEED41DC}" srcOrd="0" destOrd="0" presId="urn:microsoft.com/office/officeart/2005/8/layout/chevron2"/>
    <dgm:cxn modelId="{CB72FC64-F13B-7F45-9DF1-9ED426C81818}" type="presOf" srcId="{7684063A-4F0C-474D-BB20-7668FB8FCC59}" destId="{FBC514BE-9F34-B148-AAE3-D895767A0688}" srcOrd="0" destOrd="0" presId="urn:microsoft.com/office/officeart/2005/8/layout/chevron2"/>
    <dgm:cxn modelId="{C4ADBD1B-0D41-7B4F-B93C-57E47476CF03}" srcId="{1F16BC50-7AD9-E248-901A-C74CAFCCD95C}" destId="{7684063A-4F0C-474D-BB20-7668FB8FCC59}" srcOrd="0" destOrd="0" parTransId="{FA74B437-BBE7-0244-9AF6-1A5DF42F481D}" sibTransId="{74652FF6-6750-CD42-AEB2-F4E608256C43}"/>
    <dgm:cxn modelId="{1FF8FF82-25D7-C24A-AFF5-8A107A293DB3}" srcId="{57711122-EE60-9B41-AD8F-6DE60404993B}" destId="{1F16BC50-7AD9-E248-901A-C74CAFCCD95C}" srcOrd="2" destOrd="0" parTransId="{908C7FFF-23B5-7C45-9AA3-A3D12706EE62}" sibTransId="{B83A3190-919E-CF49-8162-31D54B55F77B}"/>
    <dgm:cxn modelId="{5CE488F6-DA09-D04D-841F-1AA421E5ACC1}" type="presOf" srcId="{F62400C6-C1A8-B946-B824-1D8D84EE2677}" destId="{5479C794-9CCC-3A41-B799-F09AD323F463}" srcOrd="0" destOrd="0" presId="urn:microsoft.com/office/officeart/2005/8/layout/chevron2"/>
    <dgm:cxn modelId="{4CC394BC-394D-1F44-A9BC-C7032A692026}" srcId="{57711122-EE60-9B41-AD8F-6DE60404993B}" destId="{FB545874-AC5C-0E4A-9AE1-DBE664829828}" srcOrd="0" destOrd="0" parTransId="{68AA7D8D-63BA-9B46-8CCD-872529CC4462}" sibTransId="{8D8A7133-BAAB-A641-94D0-BB1B856203EE}"/>
    <dgm:cxn modelId="{F30AC907-76D8-3C4A-BA7A-47A3AAC6D2B4}" type="presOf" srcId="{1F16BC50-7AD9-E248-901A-C74CAFCCD95C}" destId="{BF626CC2-57FA-DA4A-B413-5C4118BB8246}" srcOrd="0" destOrd="0" presId="urn:microsoft.com/office/officeart/2005/8/layout/chevron2"/>
    <dgm:cxn modelId="{F471F880-0747-BD42-8F41-1A644347117C}" srcId="{F62400C6-C1A8-B946-B824-1D8D84EE2677}" destId="{011413AF-DD0D-4D42-B98E-C06107F9DEDE}" srcOrd="1" destOrd="0" parTransId="{660D8F97-20A2-8246-931E-19239181A3FB}" sibTransId="{8DA6242D-8030-414F-B14D-0126D0182741}"/>
    <dgm:cxn modelId="{7FDE7A34-4BFB-214B-B9D6-5AEE065EFA5C}" type="presOf" srcId="{29AC8F25-278D-2447-AD90-DAF83818B801}" destId="{A0C9C795-61AA-7549-BF78-932616089419}" srcOrd="0" destOrd="1" presId="urn:microsoft.com/office/officeart/2005/8/layout/chevron2"/>
    <dgm:cxn modelId="{DE676B0E-1C0F-DE4D-8668-BD5AEAE54237}" srcId="{FB545874-AC5C-0E4A-9AE1-DBE664829828}" destId="{7E5D8F88-27EC-DF45-BBE4-DC57735A66C9}" srcOrd="0" destOrd="0" parTransId="{0AB0EDEA-96A0-4946-B4EB-95115F39D361}" sibTransId="{B26A2BF6-E761-894D-8BE8-934B61DDC28B}"/>
    <dgm:cxn modelId="{FBE019CA-4C3D-4640-A567-C13FCF8F67F7}" type="presOf" srcId="{011413AF-DD0D-4D42-B98E-C06107F9DEDE}" destId="{354E046C-6288-4244-94D2-8382CEED41DC}" srcOrd="0" destOrd="1" presId="urn:microsoft.com/office/officeart/2005/8/layout/chevron2"/>
    <dgm:cxn modelId="{C6A25517-9A80-094D-A04A-AF612C090348}" srcId="{F62400C6-C1A8-B946-B824-1D8D84EE2677}" destId="{7AFDA761-4598-E545-85C2-066B8AD0D181}" srcOrd="0" destOrd="0" parTransId="{AEB84789-818C-FA47-B8DF-043A4AE7FCD0}" sibTransId="{45D09F5F-EDE9-2B4E-9FFB-C17A407123DB}"/>
    <dgm:cxn modelId="{946AD514-6244-C248-9C27-3E1EA7A018B2}" type="presOf" srcId="{FB545874-AC5C-0E4A-9AE1-DBE664829828}" destId="{0DDE8659-85E2-4E47-8928-F61D08C9E3DF}" srcOrd="0" destOrd="0" presId="urn:microsoft.com/office/officeart/2005/8/layout/chevron2"/>
    <dgm:cxn modelId="{085878AC-D7F7-474A-AB07-112BA316D599}" type="presParOf" srcId="{60DD8F61-D8AE-9442-B284-2CF0797C270B}" destId="{D5A8F455-2775-AE44-8FD3-60434941FB23}" srcOrd="0" destOrd="0" presId="urn:microsoft.com/office/officeart/2005/8/layout/chevron2"/>
    <dgm:cxn modelId="{B24BD94E-B16A-7546-93F6-5D0D75737816}" type="presParOf" srcId="{D5A8F455-2775-AE44-8FD3-60434941FB23}" destId="{0DDE8659-85E2-4E47-8928-F61D08C9E3DF}" srcOrd="0" destOrd="0" presId="urn:microsoft.com/office/officeart/2005/8/layout/chevron2"/>
    <dgm:cxn modelId="{32F4CF13-D4CE-A34E-BDF1-C87C2CD2B8A3}" type="presParOf" srcId="{D5A8F455-2775-AE44-8FD3-60434941FB23}" destId="{A0C9C795-61AA-7549-BF78-932616089419}" srcOrd="1" destOrd="0" presId="urn:microsoft.com/office/officeart/2005/8/layout/chevron2"/>
    <dgm:cxn modelId="{2792F4FF-CD13-9B41-B46C-0E2D1691BF04}" type="presParOf" srcId="{60DD8F61-D8AE-9442-B284-2CF0797C270B}" destId="{AB8BA456-1EF5-DE43-81F7-C9E9A9A31A66}" srcOrd="1" destOrd="0" presId="urn:microsoft.com/office/officeart/2005/8/layout/chevron2"/>
    <dgm:cxn modelId="{D8194AD3-E2E5-904E-9010-F7AE9E054E88}" type="presParOf" srcId="{60DD8F61-D8AE-9442-B284-2CF0797C270B}" destId="{1573D552-D081-4843-BB52-53AE5C9CADEA}" srcOrd="2" destOrd="0" presId="urn:microsoft.com/office/officeart/2005/8/layout/chevron2"/>
    <dgm:cxn modelId="{BE04683F-31A1-F649-869A-A9E7747CB6D3}" type="presParOf" srcId="{1573D552-D081-4843-BB52-53AE5C9CADEA}" destId="{5479C794-9CCC-3A41-B799-F09AD323F463}" srcOrd="0" destOrd="0" presId="urn:microsoft.com/office/officeart/2005/8/layout/chevron2"/>
    <dgm:cxn modelId="{0C27C128-8401-BD45-8429-3B57485BBF3B}" type="presParOf" srcId="{1573D552-D081-4843-BB52-53AE5C9CADEA}" destId="{354E046C-6288-4244-94D2-8382CEED41DC}" srcOrd="1" destOrd="0" presId="urn:microsoft.com/office/officeart/2005/8/layout/chevron2"/>
    <dgm:cxn modelId="{1243B190-9E4D-1F4B-B761-672FFC4CAB48}" type="presParOf" srcId="{60DD8F61-D8AE-9442-B284-2CF0797C270B}" destId="{B3604A22-C0CA-7743-9E0D-281B08F2380D}" srcOrd="3" destOrd="0" presId="urn:microsoft.com/office/officeart/2005/8/layout/chevron2"/>
    <dgm:cxn modelId="{EF0ADB0E-6124-2943-955B-7C7B863A2376}" type="presParOf" srcId="{60DD8F61-D8AE-9442-B284-2CF0797C270B}" destId="{089039D5-4E78-8641-AE88-1A8BB25602C5}" srcOrd="4" destOrd="0" presId="urn:microsoft.com/office/officeart/2005/8/layout/chevron2"/>
    <dgm:cxn modelId="{5C6BE4E1-8D1E-FF4A-AA67-26585E4E4404}" type="presParOf" srcId="{089039D5-4E78-8641-AE88-1A8BB25602C5}" destId="{BF626CC2-57FA-DA4A-B413-5C4118BB8246}" srcOrd="0" destOrd="0" presId="urn:microsoft.com/office/officeart/2005/8/layout/chevron2"/>
    <dgm:cxn modelId="{31455DDC-95A2-CF49-9C3E-83133994E243}" type="presParOf" srcId="{089039D5-4E78-8641-AE88-1A8BB25602C5}" destId="{FBC514BE-9F34-B148-AAE3-D895767A068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E8659-85E2-4E47-8928-F61D08C9E3DF}">
      <dsp:nvSpPr>
        <dsp:cNvPr id="0" name=""/>
        <dsp:cNvSpPr/>
      </dsp:nvSpPr>
      <dsp:spPr>
        <a:xfrm rot="5400000">
          <a:off x="-222646" y="223826"/>
          <a:ext cx="1484312" cy="10390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Set up ratings data</a:t>
          </a:r>
          <a:endParaRPr lang="en-US" sz="1000" kern="1200" dirty="0"/>
        </a:p>
      </dsp:txBody>
      <dsp:txXfrm rot="-5400000">
        <a:off x="1" y="520688"/>
        <a:ext cx="1039018" cy="445294"/>
      </dsp:txXfrm>
    </dsp:sp>
    <dsp:sp modelId="{A0C9C795-61AA-7549-BF78-93261608941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Import raw ratings data</a:t>
          </a:r>
          <a:endParaRPr lang="en-US" sz="1900" kern="1200" dirty="0"/>
        </a:p>
        <a:p>
          <a:pPr marL="171450" lvl="1" indent="-171450" algn="l" defTabSz="844550">
            <a:lnSpc>
              <a:spcPct val="90000"/>
            </a:lnSpc>
            <a:spcBef>
              <a:spcPct val="0"/>
            </a:spcBef>
            <a:spcAft>
              <a:spcPct val="15000"/>
            </a:spcAft>
            <a:buChar char="••"/>
          </a:pPr>
          <a:r>
            <a:rPr lang="en-US" sz="1900" kern="1200" dirty="0" smtClean="0"/>
            <a:t>Normalize and format ratings matrix</a:t>
          </a:r>
          <a:endParaRPr lang="en-US" sz="1900" kern="1200" dirty="0"/>
        </a:p>
      </dsp:txBody>
      <dsp:txXfrm rot="-5400000">
        <a:off x="1039018" y="48278"/>
        <a:ext cx="5009883" cy="870607"/>
      </dsp:txXfrm>
    </dsp:sp>
    <dsp:sp modelId="{5479C794-9CCC-3A41-B799-F09AD323F463}">
      <dsp:nvSpPr>
        <dsp:cNvPr id="0" name=""/>
        <dsp:cNvSpPr/>
      </dsp:nvSpPr>
      <dsp:spPr>
        <a:xfrm rot="5400000">
          <a:off x="-222646" y="1512490"/>
          <a:ext cx="1484312" cy="10390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Make Predictions</a:t>
          </a:r>
          <a:endParaRPr lang="en-US" sz="1000" kern="1200" dirty="0"/>
        </a:p>
      </dsp:txBody>
      <dsp:txXfrm rot="-5400000">
        <a:off x="1" y="1809352"/>
        <a:ext cx="1039018" cy="445294"/>
      </dsp:txXfrm>
    </dsp:sp>
    <dsp:sp modelId="{354E046C-6288-4244-94D2-8382CEED41DC}">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Singular Value Decomposition</a:t>
          </a:r>
          <a:endParaRPr lang="en-US" sz="1900" kern="1200" dirty="0"/>
        </a:p>
        <a:p>
          <a:pPr marL="171450" lvl="1" indent="-171450" algn="l" defTabSz="844550">
            <a:lnSpc>
              <a:spcPct val="90000"/>
            </a:lnSpc>
            <a:spcBef>
              <a:spcPct val="0"/>
            </a:spcBef>
            <a:spcAft>
              <a:spcPct val="15000"/>
            </a:spcAft>
            <a:buChar char="••"/>
          </a:pPr>
          <a:r>
            <a:rPr lang="en-US" sz="1900" kern="1200" dirty="0" smtClean="0"/>
            <a:t>Making predictions</a:t>
          </a:r>
          <a:r>
            <a:rPr lang="en-US" sz="1900" kern="1200" baseline="0" dirty="0" smtClean="0"/>
            <a:t> from decomposed matrices</a:t>
          </a:r>
          <a:endParaRPr lang="en-US" sz="1900" kern="1200" dirty="0"/>
        </a:p>
      </dsp:txBody>
      <dsp:txXfrm rot="-5400000">
        <a:off x="1039018" y="1336942"/>
        <a:ext cx="5009883" cy="870607"/>
      </dsp:txXfrm>
    </dsp:sp>
    <dsp:sp modelId="{BF626CC2-57FA-DA4A-B413-5C4118BB8246}">
      <dsp:nvSpPr>
        <dsp:cNvPr id="0" name=""/>
        <dsp:cNvSpPr/>
      </dsp:nvSpPr>
      <dsp:spPr>
        <a:xfrm rot="5400000">
          <a:off x="-222646" y="2801154"/>
          <a:ext cx="1484312" cy="10390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Make Recommendations</a:t>
          </a:r>
          <a:endParaRPr lang="en-US" sz="1000" kern="1200" dirty="0"/>
        </a:p>
      </dsp:txBody>
      <dsp:txXfrm rot="-5400000">
        <a:off x="1" y="3098016"/>
        <a:ext cx="1039018" cy="445294"/>
      </dsp:txXfrm>
    </dsp:sp>
    <dsp:sp modelId="{FBC514BE-9F34-B148-AAE3-D895767A0688}">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0" algn="l" defTabSz="844550">
            <a:lnSpc>
              <a:spcPct val="90000"/>
            </a:lnSpc>
            <a:spcBef>
              <a:spcPct val="0"/>
            </a:spcBef>
            <a:spcAft>
              <a:spcPct val="15000"/>
            </a:spcAft>
            <a:buChar char="••"/>
          </a:pPr>
          <a:r>
            <a:rPr lang="en-US" sz="1900" kern="1200" dirty="0" smtClean="0"/>
            <a:t>Return the movies with highest predicted rating that the user had</a:t>
          </a:r>
          <a:r>
            <a:rPr lang="en-US" sz="1900" kern="1200" baseline="0" dirty="0" smtClean="0"/>
            <a:t> not seen yet</a:t>
          </a:r>
          <a:endParaRPr lang="en-US" sz="1900" kern="1200" dirty="0"/>
        </a:p>
      </dsp:txBody>
      <dsp:txXfrm rot="-5400000">
        <a:off x="1039018" y="2625605"/>
        <a:ext cx="50098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EDBE92FE-2AAC-49F6-A7DD-F9CC509AEF8D}" type="datetimeFigureOut">
              <a:rPr lang="zh-CN" altLang="en-US" smtClean="0"/>
              <a:pPr/>
              <a:t>2017/10/26</a:t>
            </a:fld>
            <a:endParaRPr lang="zh-CN" alt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6843763-ED0B-44BF-9A4C-C28A116D7104}" type="slidenum">
              <a:rPr lang="zh-CN" altLang="en-US" smtClean="0"/>
              <a:pPr/>
              <a:t>‹#›</a:t>
            </a:fld>
            <a:endParaRPr lang="zh-CN" altLang="en-US"/>
          </a:p>
        </p:txBody>
      </p:sp>
    </p:spTree>
    <p:extLst>
      <p:ext uri="{BB962C8B-B14F-4D97-AF65-F5344CB8AC3E}">
        <p14:creationId xmlns:p14="http://schemas.microsoft.com/office/powerpoint/2010/main" val="343985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43763-ED0B-44BF-9A4C-C28A116D7104}" type="slidenum">
              <a:rPr lang="zh-CN" altLang="en-US" smtClean="0"/>
              <a:pPr/>
              <a:t>33</a:t>
            </a:fld>
            <a:endParaRPr lang="zh-CN" altLang="en-US"/>
          </a:p>
        </p:txBody>
      </p:sp>
    </p:spTree>
    <p:extLst>
      <p:ext uri="{BB962C8B-B14F-4D97-AF65-F5344CB8AC3E}">
        <p14:creationId xmlns:p14="http://schemas.microsoft.com/office/powerpoint/2010/main" val="963186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sz="half" idx="2"/>
          </p:nvPr>
        </p:nvSpPr>
        <p:spPr>
          <a:xfrm>
            <a:off x="535940" y="1141323"/>
            <a:ext cx="3375660" cy="2746375"/>
          </a:xfrm>
          <a:prstGeom prst="rect">
            <a:avLst/>
          </a:prstGeom>
        </p:spPr>
        <p:txBody>
          <a:bodyPr wrap="square" lIns="0" tIns="0" rIns="0" bIns="0">
            <a:spAutoFit/>
          </a:bodyPr>
          <a:lstStyle>
            <a:lvl1pPr>
              <a:defRPr sz="1700" b="1" i="0">
                <a:solidFill>
                  <a:schemeClr val="bg1"/>
                </a:solidFill>
                <a:latin typeface="Calibri"/>
                <a:cs typeface="Calibri"/>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F4186"/>
        </a:solidFill>
        <a:effectLst/>
      </p:bgPr>
    </p:bg>
    <p:spTree>
      <p:nvGrpSpPr>
        <p:cNvPr id="1" name=""/>
        <p:cNvGrpSpPr/>
        <p:nvPr/>
      </p:nvGrpSpPr>
      <p:grpSpPr>
        <a:xfrm>
          <a:off x="0" y="0"/>
          <a:ext cx="0" cy="0"/>
          <a:chOff x="0" y="0"/>
          <a:chExt cx="0" cy="0"/>
        </a:xfrm>
      </p:grpSpPr>
      <p:sp>
        <p:nvSpPr>
          <p:cNvPr id="16" name="bk object 16"/>
          <p:cNvSpPr/>
          <p:nvPr/>
        </p:nvSpPr>
        <p:spPr>
          <a:xfrm>
            <a:off x="0" y="11832"/>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BCBB8"/>
          </a:solidFill>
        </p:spPr>
        <p:txBody>
          <a:bodyPr wrap="square" lIns="0" tIns="0" rIns="0" bIns="0" rtlCol="0"/>
          <a:lstStyle/>
          <a:p>
            <a:endParaRPr/>
          </a:p>
        </p:txBody>
      </p:sp>
      <p:sp>
        <p:nvSpPr>
          <p:cNvPr id="2" name="Holder 2"/>
          <p:cNvSpPr>
            <a:spLocks noGrp="1"/>
          </p:cNvSpPr>
          <p:nvPr>
            <p:ph type="title"/>
          </p:nvPr>
        </p:nvSpPr>
        <p:spPr>
          <a:xfrm>
            <a:off x="3003550" y="250012"/>
            <a:ext cx="3136899" cy="697230"/>
          </a:xfrm>
          <a:prstGeom prst="rect">
            <a:avLst/>
          </a:prstGeom>
        </p:spPr>
        <p:txBody>
          <a:bodyPr wrap="square" lIns="0" tIns="0" rIns="0" bIns="0">
            <a:spAutoFit/>
          </a:bodyPr>
          <a:lstStyle>
            <a:lvl1pPr>
              <a:defRPr sz="4400" b="0" i="0">
                <a:solidFill>
                  <a:schemeClr val="bg1"/>
                </a:solidFill>
                <a:latin typeface="Calibri"/>
                <a:cs typeface="Calibri"/>
              </a:defRPr>
            </a:lvl1pPr>
          </a:lstStyle>
          <a:p>
            <a:endParaRPr dirty="0"/>
          </a:p>
        </p:txBody>
      </p:sp>
      <p:sp>
        <p:nvSpPr>
          <p:cNvPr id="3" name="Holder 3"/>
          <p:cNvSpPr>
            <a:spLocks noGrp="1"/>
          </p:cNvSpPr>
          <p:nvPr>
            <p:ph type="body" idx="1"/>
          </p:nvPr>
        </p:nvSpPr>
        <p:spPr>
          <a:xfrm>
            <a:off x="523798" y="1271778"/>
            <a:ext cx="8096402" cy="2257425"/>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dirty="0"/>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10/26/17</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solidFill>
            <a:schemeClr val="bg1">
              <a:lumMod val="50000"/>
            </a:schemeClr>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CC67028-8241-4B28-AEF8-9A1026987F60}"/>
              </a:ext>
            </a:extLst>
          </p:cNvPr>
          <p:cNvSpPr/>
          <p:nvPr/>
        </p:nvSpPr>
        <p:spPr>
          <a:xfrm>
            <a:off x="520812" y="413921"/>
            <a:ext cx="3644676" cy="1323439"/>
          </a:xfrm>
          <a:prstGeom prst="rect">
            <a:avLst/>
          </a:prstGeom>
        </p:spPr>
        <p:txBody>
          <a:bodyPr wrap="square">
            <a:spAutoFit/>
          </a:bodyPr>
          <a:lstStyle/>
          <a:p>
            <a:r>
              <a:rPr lang="en-US" altLang="zh-CN" sz="4000" b="1" dirty="0">
                <a:solidFill>
                  <a:schemeClr val="tx1">
                    <a:lumMod val="75000"/>
                    <a:lumOff val="25000"/>
                  </a:schemeClr>
                </a:solidFill>
              </a:rPr>
              <a:t>Data analysis </a:t>
            </a:r>
            <a:r>
              <a:rPr lang="en-US" altLang="zh-CN" sz="4000" b="1" u="sng" dirty="0">
                <a:solidFill>
                  <a:schemeClr val="tx1">
                    <a:lumMod val="75000"/>
                    <a:lumOff val="25000"/>
                  </a:schemeClr>
                </a:solidFill>
              </a:rPr>
              <a:t>from MovieLens</a:t>
            </a:r>
          </a:p>
        </p:txBody>
      </p:sp>
      <p:sp>
        <p:nvSpPr>
          <p:cNvPr id="18" name="Rectangle 17">
            <a:extLst>
              <a:ext uri="{FF2B5EF4-FFF2-40B4-BE49-F238E27FC236}">
                <a16:creationId xmlns:a16="http://schemas.microsoft.com/office/drawing/2014/main" xmlns="" id="{A5D02027-43AC-4B58-91EF-FAE382D6DC90}"/>
              </a:ext>
            </a:extLst>
          </p:cNvPr>
          <p:cNvSpPr/>
          <p:nvPr/>
        </p:nvSpPr>
        <p:spPr>
          <a:xfrm>
            <a:off x="535386" y="2038350"/>
            <a:ext cx="3644676" cy="2554545"/>
          </a:xfrm>
          <a:prstGeom prst="rect">
            <a:avLst/>
          </a:prstGeom>
        </p:spPr>
        <p:txBody>
          <a:bodyPr wrap="square">
            <a:spAutoFit/>
          </a:bodyPr>
          <a:lstStyle/>
          <a:p>
            <a:pPr algn="ctr"/>
            <a:r>
              <a:rPr lang="en-US" altLang="zh-CN" sz="3200" b="1" dirty="0" err="1">
                <a:solidFill>
                  <a:schemeClr val="tx1">
                    <a:lumMod val="75000"/>
                    <a:lumOff val="25000"/>
                  </a:schemeClr>
                </a:solidFill>
              </a:rPr>
              <a:t>Yixin</a:t>
            </a:r>
            <a:r>
              <a:rPr lang="en-US" altLang="zh-CN" sz="3200" b="1" dirty="0">
                <a:solidFill>
                  <a:schemeClr val="tx1">
                    <a:lumMod val="75000"/>
                    <a:lumOff val="25000"/>
                  </a:schemeClr>
                </a:solidFill>
              </a:rPr>
              <a:t> Luo    </a:t>
            </a:r>
          </a:p>
          <a:p>
            <a:pPr algn="ctr"/>
            <a:r>
              <a:rPr lang="en-US" altLang="zh-CN" sz="3200" b="1" dirty="0" err="1">
                <a:solidFill>
                  <a:schemeClr val="tx1">
                    <a:lumMod val="75000"/>
                    <a:lumOff val="25000"/>
                  </a:schemeClr>
                </a:solidFill>
              </a:rPr>
              <a:t>Dekun</a:t>
            </a:r>
            <a:r>
              <a:rPr lang="en-US" altLang="zh-CN" sz="3200" b="1" dirty="0">
                <a:solidFill>
                  <a:schemeClr val="tx1">
                    <a:lumMod val="75000"/>
                    <a:lumOff val="25000"/>
                  </a:schemeClr>
                </a:solidFill>
              </a:rPr>
              <a:t> </a:t>
            </a:r>
            <a:r>
              <a:rPr lang="en-US" altLang="zh-CN" sz="3200" b="1" dirty="0" err="1">
                <a:solidFill>
                  <a:schemeClr val="tx1">
                    <a:lumMod val="75000"/>
                    <a:lumOff val="25000"/>
                  </a:schemeClr>
                </a:solidFill>
              </a:rPr>
              <a:t>Geng</a:t>
            </a:r>
            <a:r>
              <a:rPr lang="en-US" altLang="zh-CN" sz="3200" b="1" dirty="0">
                <a:solidFill>
                  <a:schemeClr val="tx1">
                    <a:lumMod val="75000"/>
                    <a:lumOff val="25000"/>
                  </a:schemeClr>
                </a:solidFill>
              </a:rPr>
              <a:t>    </a:t>
            </a:r>
          </a:p>
          <a:p>
            <a:pPr algn="ctr"/>
            <a:r>
              <a:rPr lang="en-US" altLang="zh-CN" sz="3200" b="1" dirty="0">
                <a:solidFill>
                  <a:schemeClr val="tx1">
                    <a:lumMod val="75000"/>
                    <a:lumOff val="25000"/>
                  </a:schemeClr>
                </a:solidFill>
              </a:rPr>
              <a:t>Haowen Zhu    </a:t>
            </a:r>
          </a:p>
          <a:p>
            <a:pPr algn="ctr"/>
            <a:r>
              <a:rPr lang="en-US" altLang="zh-CN" sz="3200" b="1" dirty="0">
                <a:solidFill>
                  <a:schemeClr val="tx1">
                    <a:lumMod val="75000"/>
                    <a:lumOff val="25000"/>
                  </a:schemeClr>
                </a:solidFill>
              </a:rPr>
              <a:t>Yin Hang    </a:t>
            </a:r>
          </a:p>
          <a:p>
            <a:pPr algn="ctr"/>
            <a:r>
              <a:rPr lang="en-US" altLang="zh-CN" sz="3200" b="1" dirty="0" err="1">
                <a:solidFill>
                  <a:schemeClr val="tx1">
                    <a:lumMod val="75000"/>
                    <a:lumOff val="25000"/>
                  </a:schemeClr>
                </a:solidFill>
              </a:rPr>
              <a:t>Weijing</a:t>
            </a:r>
            <a:r>
              <a:rPr lang="en-US" altLang="zh-CN" sz="3200" b="1" dirty="0">
                <a:solidFill>
                  <a:schemeClr val="tx1">
                    <a:lumMod val="75000"/>
                    <a:lumOff val="25000"/>
                  </a:schemeClr>
                </a:solidFill>
              </a:rPr>
              <a:t> Li </a:t>
            </a:r>
          </a:p>
        </p:txBody>
      </p:sp>
      <p:pic>
        <p:nvPicPr>
          <p:cNvPr id="3" name="Picture 2">
            <a:extLst>
              <a:ext uri="{FF2B5EF4-FFF2-40B4-BE49-F238E27FC236}">
                <a16:creationId xmlns:a16="http://schemas.microsoft.com/office/drawing/2014/main" xmlns="" id="{F3C52039-9C69-4089-AA2D-BB1F24AD7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506" y="1347614"/>
            <a:ext cx="4596817" cy="1891275"/>
          </a:xfrm>
          <a:prstGeom prst="rect">
            <a:avLst/>
          </a:prstGeom>
          <a:effectLst>
            <a:softEdge rad="0"/>
          </a:effectLst>
        </p:spPr>
      </p:pic>
    </p:spTree>
    <p:extLst>
      <p:ext uri="{BB962C8B-B14F-4D97-AF65-F5344CB8AC3E}">
        <p14:creationId xmlns:p14="http://schemas.microsoft.com/office/powerpoint/2010/main" val="3915833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87779" y="267494"/>
            <a:ext cx="5768439" cy="830997"/>
          </a:xfrm>
          <a:prstGeom prst="rect">
            <a:avLst/>
          </a:prstGeom>
          <a:noFill/>
        </p:spPr>
        <p:txBody>
          <a:bodyPr wrap="none" rtlCol="0">
            <a:spAutoFit/>
          </a:bodyPr>
          <a:lstStyle/>
          <a:p>
            <a:r>
              <a:rPr kumimoji="1" lang="en-US" altLang="zh-CN" sz="2400" dirty="0">
                <a:solidFill>
                  <a:schemeClr val="tx1">
                    <a:lumMod val="75000"/>
                    <a:lumOff val="25000"/>
                  </a:schemeClr>
                </a:solidFill>
              </a:rPr>
              <a:t>Conjecture about the distribution of ratings:</a:t>
            </a:r>
            <a:endParaRPr kumimoji="1" lang="zh-CN" altLang="en-US" sz="2400" dirty="0">
              <a:solidFill>
                <a:schemeClr val="tx1">
                  <a:lumMod val="75000"/>
                  <a:lumOff val="25000"/>
                </a:schemeClr>
              </a:solidFill>
            </a:endParaRPr>
          </a:p>
          <a:p>
            <a:r>
              <a:rPr kumimoji="1" lang="zh-CN" altLang="en-US" sz="2400" dirty="0">
                <a:solidFill>
                  <a:schemeClr val="tx1">
                    <a:lumMod val="75000"/>
                    <a:lumOff val="25000"/>
                  </a:schemeClr>
                </a:solidFill>
              </a:rPr>
              <a:t>    </a:t>
            </a:r>
            <a:r>
              <a:rPr kumimoji="1" lang="en-US" altLang="zh-CN" sz="2400" dirty="0">
                <a:solidFill>
                  <a:schemeClr val="tx1">
                    <a:lumMod val="75000"/>
                    <a:lumOff val="25000"/>
                  </a:schemeClr>
                </a:solidFill>
              </a:rPr>
              <a:t>the correlation between age and ratings</a:t>
            </a:r>
            <a:endParaRPr kumimoji="1" lang="zh-CN" altLang="en-US" sz="2400" dirty="0">
              <a:solidFill>
                <a:schemeClr val="tx1">
                  <a:lumMod val="75000"/>
                  <a:lumOff val="25000"/>
                </a:schemeClr>
              </a:solidFill>
            </a:endParaRPr>
          </a:p>
        </p:txBody>
      </p:sp>
      <p:sp>
        <p:nvSpPr>
          <p:cNvPr id="7" name="文本框 6"/>
          <p:cNvSpPr txBox="1"/>
          <p:nvPr/>
        </p:nvSpPr>
        <p:spPr>
          <a:xfrm>
            <a:off x="953946" y="1266314"/>
            <a:ext cx="2690993" cy="369332"/>
          </a:xfrm>
          <a:prstGeom prst="rect">
            <a:avLst/>
          </a:prstGeom>
          <a:noFill/>
        </p:spPr>
        <p:txBody>
          <a:bodyPr wrap="none" rtlCol="0">
            <a:spAutoFit/>
          </a:bodyPr>
          <a:lstStyle/>
          <a:p>
            <a:r>
              <a:rPr kumimoji="1" lang="en-US" altLang="zh-CN" dirty="0">
                <a:solidFill>
                  <a:schemeClr val="tx1">
                    <a:lumMod val="75000"/>
                    <a:lumOff val="25000"/>
                  </a:schemeClr>
                </a:solidFill>
              </a:rPr>
              <a:t>Number</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of</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each</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age</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group</a:t>
            </a:r>
            <a:endParaRPr kumimoji="1" lang="zh-CN" altLang="en-US" dirty="0">
              <a:solidFill>
                <a:schemeClr val="tx1">
                  <a:lumMod val="75000"/>
                  <a:lumOff val="25000"/>
                </a:schemeClr>
              </a:solidFill>
            </a:endParaRPr>
          </a:p>
        </p:txBody>
      </p:sp>
      <p:sp>
        <p:nvSpPr>
          <p:cNvPr id="8" name="文本框 7"/>
          <p:cNvSpPr txBox="1"/>
          <p:nvPr/>
        </p:nvSpPr>
        <p:spPr>
          <a:xfrm>
            <a:off x="5652120" y="1266314"/>
            <a:ext cx="2535246" cy="369332"/>
          </a:xfrm>
          <a:prstGeom prst="rect">
            <a:avLst/>
          </a:prstGeom>
          <a:noFill/>
        </p:spPr>
        <p:txBody>
          <a:bodyPr wrap="none" rtlCol="0">
            <a:spAutoFit/>
          </a:bodyPr>
          <a:lstStyle/>
          <a:p>
            <a:r>
              <a:rPr kumimoji="1" lang="en-US" altLang="zh-CN" dirty="0">
                <a:solidFill>
                  <a:schemeClr val="tx1">
                    <a:lumMod val="75000"/>
                    <a:lumOff val="25000"/>
                  </a:schemeClr>
                </a:solidFill>
              </a:rPr>
              <a:t>ratings in each age group</a:t>
            </a:r>
            <a:endParaRPr kumimoji="1" lang="zh-CN" altLang="en-US" dirty="0">
              <a:solidFill>
                <a:schemeClr val="tx1">
                  <a:lumMod val="75000"/>
                  <a:lumOff val="25000"/>
                </a:schemeClr>
              </a:solidFill>
            </a:endParaRPr>
          </a:p>
        </p:txBody>
      </p:sp>
      <p:pic>
        <p:nvPicPr>
          <p:cNvPr id="9"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91" y="1635645"/>
            <a:ext cx="3871790" cy="265089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171" y="1635645"/>
            <a:ext cx="3883144" cy="2650893"/>
          </a:xfrm>
          <a:prstGeom prst="rect">
            <a:avLst/>
          </a:prstGeom>
        </p:spPr>
      </p:pic>
      <p:sp>
        <p:nvSpPr>
          <p:cNvPr id="10" name="文本框 9"/>
          <p:cNvSpPr txBox="1"/>
          <p:nvPr/>
        </p:nvSpPr>
        <p:spPr>
          <a:xfrm>
            <a:off x="938503" y="4454360"/>
            <a:ext cx="7266989" cy="369332"/>
          </a:xfrm>
          <a:prstGeom prst="rect">
            <a:avLst/>
          </a:prstGeom>
          <a:noFill/>
        </p:spPr>
        <p:txBody>
          <a:bodyPr wrap="none" rtlCol="0">
            <a:spAutoFit/>
          </a:bodyPr>
          <a:lstStyle/>
          <a:p>
            <a:r>
              <a:rPr kumimoji="1" lang="en-US" altLang="zh-CN" dirty="0" smtClean="0">
                <a:solidFill>
                  <a:schemeClr val="tx1">
                    <a:lumMod val="75000"/>
                    <a:lumOff val="25000"/>
                  </a:schemeClr>
                </a:solidFill>
              </a:rPr>
              <a:t>Question:</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the</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difference</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in</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the</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right</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graph</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maybe</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caused</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by</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multi-variables</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22526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87779" y="267494"/>
            <a:ext cx="5768439" cy="830997"/>
          </a:xfrm>
          <a:prstGeom prst="rect">
            <a:avLst/>
          </a:prstGeom>
          <a:noFill/>
        </p:spPr>
        <p:txBody>
          <a:bodyPr wrap="none" rtlCol="0">
            <a:spAutoFit/>
          </a:bodyPr>
          <a:lstStyle/>
          <a:p>
            <a:r>
              <a:rPr kumimoji="1" lang="en-US" altLang="zh-CN" sz="2400" dirty="0">
                <a:solidFill>
                  <a:schemeClr val="tx1">
                    <a:lumMod val="75000"/>
                    <a:lumOff val="25000"/>
                  </a:schemeClr>
                </a:solidFill>
              </a:rPr>
              <a:t>Conjecture about the distribution of ratings:</a:t>
            </a:r>
            <a:endParaRPr kumimoji="1" lang="zh-CN" altLang="en-US" sz="2400" dirty="0">
              <a:solidFill>
                <a:schemeClr val="tx1">
                  <a:lumMod val="75000"/>
                  <a:lumOff val="25000"/>
                </a:schemeClr>
              </a:solidFill>
            </a:endParaRPr>
          </a:p>
          <a:p>
            <a:r>
              <a:rPr kumimoji="1" lang="zh-CN" altLang="en-US" sz="2400" dirty="0">
                <a:solidFill>
                  <a:schemeClr val="tx1">
                    <a:lumMod val="75000"/>
                    <a:lumOff val="25000"/>
                  </a:schemeClr>
                </a:solidFill>
              </a:rPr>
              <a:t>    </a:t>
            </a:r>
            <a:r>
              <a:rPr kumimoji="1" lang="en-US" altLang="zh-CN" sz="2400" dirty="0">
                <a:solidFill>
                  <a:schemeClr val="tx1">
                    <a:lumMod val="75000"/>
                    <a:lumOff val="25000"/>
                  </a:schemeClr>
                </a:solidFill>
              </a:rPr>
              <a:t>the correlation between age and ratings</a:t>
            </a:r>
            <a:endParaRPr kumimoji="1" lang="zh-CN" altLang="en-US" sz="2400" dirty="0">
              <a:solidFill>
                <a:schemeClr val="tx1">
                  <a:lumMod val="75000"/>
                  <a:lumOff val="25000"/>
                </a:schemeClr>
              </a:solidFill>
            </a:endParaRPr>
          </a:p>
        </p:txBody>
      </p:sp>
      <p:sp>
        <p:nvSpPr>
          <p:cNvPr id="6" name="文本框 5"/>
          <p:cNvSpPr txBox="1"/>
          <p:nvPr/>
        </p:nvSpPr>
        <p:spPr>
          <a:xfrm>
            <a:off x="1242528" y="1459886"/>
            <a:ext cx="7305846" cy="2031325"/>
          </a:xfrm>
          <a:prstGeom prst="rect">
            <a:avLst/>
          </a:prstGeom>
          <a:noFill/>
        </p:spPr>
        <p:txBody>
          <a:bodyPr wrap="none" rtlCol="0">
            <a:spAutoFit/>
          </a:bodyPr>
          <a:lstStyle/>
          <a:p>
            <a:r>
              <a:rPr kumimoji="1" lang="en-US" altLang="zh-CN" dirty="0">
                <a:solidFill>
                  <a:schemeClr val="tx1">
                    <a:lumMod val="75000"/>
                    <a:lumOff val="25000"/>
                  </a:schemeClr>
                </a:solidFill>
              </a:rPr>
              <a:t>ANOVA:</a:t>
            </a:r>
            <a:endParaRPr kumimoji="1" lang="zh-CN" altLang="en-US" dirty="0">
              <a:solidFill>
                <a:schemeClr val="tx1">
                  <a:lumMod val="75000"/>
                  <a:lumOff val="25000"/>
                </a:schemeClr>
              </a:solidFill>
            </a:endParaRPr>
          </a:p>
          <a:p>
            <a:r>
              <a:rPr kumimoji="1" lang="en-US" altLang="zh-CN" dirty="0">
                <a:solidFill>
                  <a:schemeClr val="tx1">
                    <a:lumMod val="75000"/>
                    <a:lumOff val="25000"/>
                  </a:schemeClr>
                </a:solidFill>
              </a:rPr>
              <a:t>Genres:</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Action,</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Thriller and Horror</a:t>
            </a:r>
            <a:endParaRPr kumimoji="1" lang="zh-CN" altLang="en-US" dirty="0">
              <a:solidFill>
                <a:schemeClr val="tx1">
                  <a:lumMod val="75000"/>
                  <a:lumOff val="25000"/>
                </a:schemeClr>
              </a:solidFill>
            </a:endParaRPr>
          </a:p>
          <a:p>
            <a:r>
              <a:rPr kumimoji="1" lang="en-US" altLang="zh-CN" dirty="0">
                <a:solidFill>
                  <a:schemeClr val="tx1">
                    <a:lumMod val="75000"/>
                    <a:lumOff val="25000"/>
                  </a:schemeClr>
                </a:solidFill>
              </a:rPr>
              <a:t>Gender: Male group </a:t>
            </a:r>
            <a:endParaRPr kumimoji="1" lang="zh-CN" altLang="en-US" dirty="0">
              <a:solidFill>
                <a:schemeClr val="tx1">
                  <a:lumMod val="75000"/>
                  <a:lumOff val="25000"/>
                </a:schemeClr>
              </a:solidFill>
            </a:endParaRPr>
          </a:p>
          <a:p>
            <a:r>
              <a:rPr kumimoji="1" lang="en-US" altLang="zh-CN" dirty="0">
                <a:solidFill>
                  <a:schemeClr val="tx1">
                    <a:lumMod val="75000"/>
                    <a:lumOff val="25000"/>
                  </a:schemeClr>
                </a:solidFill>
              </a:rPr>
              <a:t>Occupation: couldn‘t be controlled, </a:t>
            </a:r>
            <a:r>
              <a:rPr kumimoji="1" lang="en-US" altLang="zh-CN" dirty="0" smtClean="0">
                <a:solidFill>
                  <a:schemeClr val="tx1">
                    <a:lumMod val="75000"/>
                    <a:lumOff val="25000"/>
                  </a:schemeClr>
                </a:solidFill>
              </a:rPr>
              <a:t>since </a:t>
            </a:r>
            <a:r>
              <a:rPr kumimoji="1" lang="en-US" altLang="zh-CN" dirty="0">
                <a:solidFill>
                  <a:schemeClr val="tx1">
                    <a:lumMod val="75000"/>
                    <a:lumOff val="25000"/>
                  </a:schemeClr>
                </a:solidFill>
              </a:rPr>
              <a:t>it is </a:t>
            </a:r>
            <a:r>
              <a:rPr kumimoji="1" lang="en-US" altLang="zh-CN" dirty="0" smtClean="0">
                <a:solidFill>
                  <a:schemeClr val="tx1">
                    <a:lumMod val="75000"/>
                    <a:lumOff val="25000"/>
                  </a:schemeClr>
                </a:solidFill>
              </a:rPr>
              <a:t>highly</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correlated </a:t>
            </a:r>
            <a:r>
              <a:rPr kumimoji="1" lang="en-US" altLang="zh-CN" dirty="0">
                <a:solidFill>
                  <a:schemeClr val="tx1">
                    <a:lumMod val="75000"/>
                    <a:lumOff val="25000"/>
                  </a:schemeClr>
                </a:solidFill>
              </a:rPr>
              <a:t>by age group</a:t>
            </a:r>
            <a:endParaRPr kumimoji="1" lang="zh-CN" altLang="en-US" dirty="0">
              <a:solidFill>
                <a:schemeClr val="tx1">
                  <a:lumMod val="75000"/>
                  <a:lumOff val="25000"/>
                </a:schemeClr>
              </a:solidFill>
            </a:endParaRPr>
          </a:p>
          <a:p>
            <a:endParaRPr kumimoji="1" lang="zh-CN" altLang="en-US" dirty="0">
              <a:solidFill>
                <a:schemeClr val="tx1">
                  <a:lumMod val="75000"/>
                  <a:lumOff val="25000"/>
                </a:schemeClr>
              </a:solidFill>
            </a:endParaRPr>
          </a:p>
          <a:p>
            <a:r>
              <a:rPr kumimoji="1" lang="en-US" altLang="zh-CN" dirty="0">
                <a:solidFill>
                  <a:schemeClr val="tx1">
                    <a:lumMod val="75000"/>
                    <a:lumOff val="25000"/>
                  </a:schemeClr>
                </a:solidFill>
              </a:rPr>
              <a:t>F-test</a:t>
            </a:r>
            <a:r>
              <a:rPr kumimoji="1" lang="zh-CN" altLang="en-US" dirty="0">
                <a:solidFill>
                  <a:schemeClr val="tx1">
                    <a:lumMod val="75000"/>
                    <a:lumOff val="25000"/>
                  </a:schemeClr>
                </a:solidFill>
              </a:rPr>
              <a:t> </a:t>
            </a:r>
            <a:r>
              <a:rPr kumimoji="1" lang="en-US" altLang="zh-CN" dirty="0">
                <a:solidFill>
                  <a:schemeClr val="tx1">
                    <a:lumMod val="75000"/>
                    <a:lumOff val="25000"/>
                  </a:schemeClr>
                </a:solidFill>
              </a:rPr>
              <a:t>results:</a:t>
            </a:r>
            <a:endParaRPr kumimoji="1" lang="zh-CN" altLang="en-US" dirty="0">
              <a:solidFill>
                <a:schemeClr val="tx1">
                  <a:lumMod val="75000"/>
                  <a:lumOff val="25000"/>
                </a:schemeClr>
              </a:solidFill>
            </a:endParaRPr>
          </a:p>
          <a:p>
            <a:endParaRPr kumimoji="1" lang="zh-CN" altLang="en-US" dirty="0">
              <a:solidFill>
                <a:schemeClr val="bg1"/>
              </a:solidFill>
            </a:endParaRPr>
          </a:p>
        </p:txBody>
      </p:sp>
      <p:graphicFrame>
        <p:nvGraphicFramePr>
          <p:cNvPr id="7" name="表格 6"/>
          <p:cNvGraphicFramePr>
            <a:graphicFrameLocks noGrp="1"/>
          </p:cNvGraphicFramePr>
          <p:nvPr>
            <p:extLst/>
          </p:nvPr>
        </p:nvGraphicFramePr>
        <p:xfrm>
          <a:off x="1523997" y="329183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endParaRPr lang="zh-CN" altLang="en-US" dirty="0"/>
                    </a:p>
                  </a:txBody>
                  <a:tcPr/>
                </a:tc>
                <a:tc>
                  <a:txBody>
                    <a:bodyPr/>
                    <a:lstStyle/>
                    <a:p>
                      <a:r>
                        <a:rPr lang="en-US" altLang="zh-CN" dirty="0"/>
                        <a:t>F</a:t>
                      </a:r>
                      <a:endParaRPr lang="zh-CN" altLang="en-US" dirty="0"/>
                    </a:p>
                  </a:txBody>
                  <a:tcPr/>
                </a:tc>
                <a:tc>
                  <a:txBody>
                    <a:bodyPr/>
                    <a:lstStyle/>
                    <a:p>
                      <a:r>
                        <a:rPr lang="en-US" altLang="zh-CN" dirty="0"/>
                        <a:t>P</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a:t>Action</a:t>
                      </a:r>
                      <a:endParaRPr lang="zh-CN" altLang="en-US" dirty="0"/>
                    </a:p>
                  </a:txBody>
                  <a:tcPr/>
                </a:tc>
                <a:tc>
                  <a:txBody>
                    <a:bodyPr/>
                    <a:lstStyle/>
                    <a:p>
                      <a:r>
                        <a:rPr lang="hr-HR" altLang="zh-CN" dirty="0"/>
                        <a:t>19.4254644586</a:t>
                      </a:r>
                      <a:endParaRPr lang="zh-CN" altLang="en-US" dirty="0"/>
                    </a:p>
                  </a:txBody>
                  <a:tcPr/>
                </a:tc>
                <a:tc>
                  <a:txBody>
                    <a:bodyPr/>
                    <a:lstStyle/>
                    <a:p>
                      <a:r>
                        <a:rPr lang="is-IS" altLang="zh-CN" dirty="0"/>
                        <a:t>1.15745729e-22</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Thriller</a:t>
                      </a:r>
                      <a:endParaRPr lang="zh-CN" altLang="en-US" dirty="0"/>
                    </a:p>
                  </a:txBody>
                  <a:tcPr/>
                </a:tc>
                <a:tc>
                  <a:txBody>
                    <a:bodyPr/>
                    <a:lstStyle/>
                    <a:p>
                      <a:r>
                        <a:rPr lang="is-IS" altLang="zh-CN" dirty="0"/>
                        <a:t>11.9257343056</a:t>
                      </a:r>
                      <a:endParaRPr lang="zh-CN" altLang="en-US" dirty="0"/>
                    </a:p>
                  </a:txBody>
                  <a:tcPr/>
                </a:tc>
                <a:tc>
                  <a:txBody>
                    <a:bodyPr/>
                    <a:lstStyle/>
                    <a:p>
                      <a:r>
                        <a:rPr lang="is-IS" altLang="zh-CN" dirty="0"/>
                        <a:t>2.1337857</a:t>
                      </a:r>
                      <a:r>
                        <a:rPr lang="en-US" altLang="zh-CN" dirty="0"/>
                        <a:t>2</a:t>
                      </a:r>
                      <a:r>
                        <a:rPr lang="is-IS" altLang="zh-CN" dirty="0"/>
                        <a:t>e-13</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Horror</a:t>
                      </a:r>
                      <a:endParaRPr lang="zh-CN" altLang="en-US" dirty="0"/>
                    </a:p>
                  </a:txBody>
                  <a:tcPr/>
                </a:tc>
                <a:tc>
                  <a:txBody>
                    <a:bodyPr/>
                    <a:lstStyle/>
                    <a:p>
                      <a:r>
                        <a:rPr lang="hr-HR" altLang="zh-CN" dirty="0"/>
                        <a:t>13.105849618</a:t>
                      </a:r>
                      <a:r>
                        <a:rPr lang="en-US" altLang="zh-CN" dirty="0"/>
                        <a:t>2</a:t>
                      </a:r>
                      <a:endParaRPr lang="zh-CN" altLang="en-US" dirty="0"/>
                    </a:p>
                  </a:txBody>
                  <a:tcPr/>
                </a:tc>
                <a:tc>
                  <a:txBody>
                    <a:bodyPr/>
                    <a:lstStyle/>
                    <a:p>
                      <a:r>
                        <a:rPr lang="is-IS" altLang="zh-CN" dirty="0"/>
                        <a:t>7.37606168e-15</a:t>
                      </a:r>
                      <a:endParaRPr lang="zh-CN" altLang="en-US" dirty="0"/>
                    </a:p>
                  </a:txBody>
                  <a:tcPr/>
                </a:tc>
                <a:extLst>
                  <a:ext uri="{0D108BD9-81ED-4DB2-BD59-A6C34878D82A}">
                    <a16:rowId xmlns:a16="http://schemas.microsoft.com/office/drawing/2014/main" xmlns="" val="10003"/>
                  </a:ext>
                </a:extLst>
              </a:tr>
            </a:tbl>
          </a:graphicData>
        </a:graphic>
      </p:graphicFrame>
      <p:pic>
        <p:nvPicPr>
          <p:cNvPr id="8"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spTree>
    <p:extLst>
      <p:ext uri="{BB962C8B-B14F-4D97-AF65-F5344CB8AC3E}">
        <p14:creationId xmlns:p14="http://schemas.microsoft.com/office/powerpoint/2010/main" val="124445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sp>
        <p:nvSpPr>
          <p:cNvPr id="5" name="文本框 4"/>
          <p:cNvSpPr txBox="1"/>
          <p:nvPr/>
        </p:nvSpPr>
        <p:spPr>
          <a:xfrm>
            <a:off x="1687779" y="267494"/>
            <a:ext cx="5768439" cy="830997"/>
          </a:xfrm>
          <a:prstGeom prst="rect">
            <a:avLst/>
          </a:prstGeom>
          <a:noFill/>
        </p:spPr>
        <p:txBody>
          <a:bodyPr wrap="none" rtlCol="0">
            <a:spAutoFit/>
          </a:bodyPr>
          <a:lstStyle/>
          <a:p>
            <a:r>
              <a:rPr kumimoji="1" lang="en-US" altLang="zh-CN" sz="2400" dirty="0">
                <a:solidFill>
                  <a:schemeClr val="tx1">
                    <a:lumMod val="75000"/>
                    <a:lumOff val="25000"/>
                  </a:schemeClr>
                </a:solidFill>
              </a:rPr>
              <a:t>Conjecture about the distribution of ratings:</a:t>
            </a:r>
            <a:endParaRPr kumimoji="1" lang="zh-CN" altLang="en-US" sz="2400" dirty="0">
              <a:solidFill>
                <a:schemeClr val="tx1">
                  <a:lumMod val="75000"/>
                  <a:lumOff val="25000"/>
                </a:schemeClr>
              </a:solidFill>
            </a:endParaRPr>
          </a:p>
          <a:p>
            <a:r>
              <a:rPr kumimoji="1" lang="zh-CN" altLang="en-US" sz="2400" dirty="0">
                <a:solidFill>
                  <a:schemeClr val="tx1">
                    <a:lumMod val="75000"/>
                    <a:lumOff val="25000"/>
                  </a:schemeClr>
                </a:solidFill>
              </a:rPr>
              <a:t>    </a:t>
            </a:r>
            <a:r>
              <a:rPr kumimoji="1" lang="en-US" altLang="zh-CN" sz="2400" dirty="0">
                <a:solidFill>
                  <a:schemeClr val="tx1">
                    <a:lumMod val="75000"/>
                    <a:lumOff val="25000"/>
                  </a:schemeClr>
                </a:solidFill>
              </a:rPr>
              <a:t>the correlation between age and ratings</a:t>
            </a:r>
            <a:endParaRPr kumimoji="1" lang="zh-CN" altLang="en-US" sz="2400" dirty="0">
              <a:solidFill>
                <a:schemeClr val="tx1">
                  <a:lumMod val="75000"/>
                  <a:lumOff val="2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4" y="1851670"/>
            <a:ext cx="3697824" cy="256805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851670"/>
            <a:ext cx="3805671" cy="2568054"/>
          </a:xfrm>
          <a:prstGeom prst="rect">
            <a:avLst/>
          </a:prstGeom>
        </p:spPr>
      </p:pic>
      <p:sp>
        <p:nvSpPr>
          <p:cNvPr id="8" name="文本框 7"/>
          <p:cNvSpPr txBox="1"/>
          <p:nvPr/>
        </p:nvSpPr>
        <p:spPr>
          <a:xfrm>
            <a:off x="1228020" y="1316414"/>
            <a:ext cx="2517420" cy="369332"/>
          </a:xfrm>
          <a:prstGeom prst="rect">
            <a:avLst/>
          </a:prstGeom>
          <a:noFill/>
        </p:spPr>
        <p:txBody>
          <a:bodyPr wrap="none" rtlCol="0">
            <a:spAutoFit/>
          </a:bodyPr>
          <a:lstStyle/>
          <a:p>
            <a:r>
              <a:rPr kumimoji="1" lang="en-US" altLang="zh-CN" dirty="0" smtClean="0">
                <a:solidFill>
                  <a:schemeClr val="tx1">
                    <a:lumMod val="75000"/>
                    <a:lumOff val="25000"/>
                  </a:schemeClr>
                </a:solidFill>
              </a:rPr>
              <a:t>None-controlled</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variable</a:t>
            </a:r>
            <a:endParaRPr kumimoji="1" lang="zh-CN" altLang="en-US" dirty="0">
              <a:solidFill>
                <a:schemeClr val="tx1">
                  <a:lumMod val="75000"/>
                  <a:lumOff val="25000"/>
                </a:schemeClr>
              </a:solidFill>
            </a:endParaRPr>
          </a:p>
        </p:txBody>
      </p:sp>
      <p:sp>
        <p:nvSpPr>
          <p:cNvPr id="9" name="文本框 8"/>
          <p:cNvSpPr txBox="1"/>
          <p:nvPr/>
        </p:nvSpPr>
        <p:spPr>
          <a:xfrm>
            <a:off x="5083113" y="1316414"/>
            <a:ext cx="3503523" cy="369332"/>
          </a:xfrm>
          <a:prstGeom prst="rect">
            <a:avLst/>
          </a:prstGeom>
          <a:noFill/>
        </p:spPr>
        <p:txBody>
          <a:bodyPr wrap="none" rtlCol="0">
            <a:spAutoFit/>
          </a:bodyPr>
          <a:lstStyle/>
          <a:p>
            <a:r>
              <a:rPr kumimoji="1" lang="en-US" altLang="zh-CN" dirty="0" smtClean="0">
                <a:solidFill>
                  <a:schemeClr val="tx1">
                    <a:lumMod val="75000"/>
                    <a:lumOff val="25000"/>
                  </a:schemeClr>
                </a:solidFill>
              </a:rPr>
              <a:t>Controlled</a:t>
            </a:r>
            <a:r>
              <a:rPr kumimoji="1" lang="zh-CN" altLang="en-US" dirty="0" smtClean="0">
                <a:solidFill>
                  <a:schemeClr val="tx1">
                    <a:lumMod val="75000"/>
                    <a:lumOff val="25000"/>
                  </a:schemeClr>
                </a:solidFill>
              </a:rPr>
              <a:t> </a:t>
            </a:r>
            <a:r>
              <a:rPr kumimoji="1" lang="en-US" altLang="zh-CN" dirty="0">
                <a:solidFill>
                  <a:schemeClr val="tx1">
                    <a:lumMod val="75000"/>
                    <a:lumOff val="25000"/>
                  </a:schemeClr>
                </a:solidFill>
              </a:rPr>
              <a:t>v</a:t>
            </a:r>
            <a:r>
              <a:rPr kumimoji="1" lang="en-US" altLang="zh-CN" dirty="0" smtClean="0">
                <a:solidFill>
                  <a:schemeClr val="tx1">
                    <a:lumMod val="75000"/>
                    <a:lumOff val="25000"/>
                  </a:schemeClr>
                </a:solidFill>
              </a:rPr>
              <a:t>ariable</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(Action</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&amp;</a:t>
            </a:r>
            <a:r>
              <a:rPr kumimoji="1" lang="zh-CN" altLang="en-US" dirty="0" smtClean="0">
                <a:solidFill>
                  <a:schemeClr val="tx1">
                    <a:lumMod val="75000"/>
                    <a:lumOff val="25000"/>
                  </a:schemeClr>
                </a:solidFill>
              </a:rPr>
              <a:t> </a:t>
            </a:r>
            <a:r>
              <a:rPr kumimoji="1" lang="en-US" altLang="zh-CN" dirty="0" smtClean="0">
                <a:solidFill>
                  <a:schemeClr val="tx1">
                    <a:lumMod val="75000"/>
                    <a:lumOff val="25000"/>
                  </a:schemeClr>
                </a:solidFill>
              </a:rPr>
              <a:t>Male</a:t>
            </a:r>
            <a:r>
              <a:rPr kumimoji="1" lang="en-US" altLang="zh-CN" dirty="0">
                <a:solidFill>
                  <a:schemeClr val="tx1">
                    <a:lumMod val="75000"/>
                    <a:lumOff val="25000"/>
                  </a:schemeClr>
                </a:solidFill>
              </a:rPr>
              <a:t>)</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13124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067694"/>
            <a:ext cx="4653544" cy="2144395"/>
          </a:xfrm>
          <a:prstGeom prst="rect">
            <a:avLst/>
          </a:prstGeom>
        </p:spPr>
      </p:pic>
      <p:sp>
        <p:nvSpPr>
          <p:cNvPr id="2" name="Title 1">
            <a:extLst>
              <a:ext uri="{FF2B5EF4-FFF2-40B4-BE49-F238E27FC236}">
                <a16:creationId xmlns:a16="http://schemas.microsoft.com/office/drawing/2014/main" xmlns="" id="{200A2E5A-7983-489D-85D3-4870117479B4}"/>
              </a:ext>
            </a:extLst>
          </p:cNvPr>
          <p:cNvSpPr>
            <a:spLocks noGrp="1"/>
          </p:cNvSpPr>
          <p:nvPr>
            <p:ph type="title"/>
          </p:nvPr>
        </p:nvSpPr>
        <p:spPr>
          <a:xfrm>
            <a:off x="628650" y="273843"/>
            <a:ext cx="7886700" cy="994173"/>
          </a:xfrm>
        </p:spPr>
        <p:txBody>
          <a:bodyPr>
            <a:normAutofit fontScale="90000"/>
          </a:bodyPr>
          <a:lstStyle/>
          <a:p>
            <a:pPr algn="ctr"/>
            <a:r>
              <a:rPr lang="en-US" altLang="zh-CN" sz="5400" dirty="0">
                <a:solidFill>
                  <a:schemeClr val="tx1">
                    <a:lumMod val="75000"/>
                    <a:lumOff val="25000"/>
                  </a:schemeClr>
                </a:solidFill>
              </a:rPr>
              <a:t>Correlations of the data</a:t>
            </a:r>
            <a:r>
              <a:rPr lang="en-US" altLang="zh-CN" dirty="0">
                <a:solidFill>
                  <a:schemeClr val="tx1">
                    <a:lumMod val="75000"/>
                    <a:lumOff val="25000"/>
                  </a:schemeClr>
                </a:solidFill>
              </a:rPr>
              <a:t/>
            </a:r>
            <a:br>
              <a:rPr lang="en-US" altLang="zh-CN" dirty="0">
                <a:solidFill>
                  <a:schemeClr val="tx1">
                    <a:lumMod val="75000"/>
                    <a:lumOff val="25000"/>
                  </a:schemeClr>
                </a:solidFill>
              </a:rPr>
            </a:br>
            <a:endParaRPr lang="zh-CN" alt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5A83587B-8FF1-4B7E-8C14-B33F95FC239C}"/>
              </a:ext>
            </a:extLst>
          </p:cNvPr>
          <p:cNvSpPr>
            <a:spLocks noGrp="1"/>
          </p:cNvSpPr>
          <p:nvPr>
            <p:ph type="body" idx="1"/>
          </p:nvPr>
        </p:nvSpPr>
        <p:spPr>
          <a:xfrm>
            <a:off x="5334000" y="1428210"/>
            <a:ext cx="3333750" cy="3263504"/>
          </a:xfrm>
        </p:spPr>
        <p:txBody>
          <a:bodyPr>
            <a:normAutofit/>
          </a:bodyPr>
          <a:lstStyle/>
          <a:p>
            <a:endParaRPr lang="en-US" altLang="zh-CN" sz="2800" dirty="0"/>
          </a:p>
          <a:p>
            <a:r>
              <a:rPr lang="en-US" altLang="zh-CN" sz="3200" dirty="0">
                <a:solidFill>
                  <a:schemeClr val="tx1">
                    <a:lumMod val="75000"/>
                    <a:lumOff val="25000"/>
                  </a:schemeClr>
                </a:solidFill>
              </a:rPr>
              <a:t>1. Correlation: Men versus women</a:t>
            </a:r>
          </a:p>
          <a:p>
            <a:endParaRPr lang="en-US" altLang="zh-CN" sz="1500" dirty="0"/>
          </a:p>
          <a:p>
            <a:endParaRPr lang="en-US" altLang="zh-CN" sz="1500" dirty="0"/>
          </a:p>
          <a:p>
            <a:endParaRPr lang="en-US" altLang="zh-CN" sz="1500" dirty="0"/>
          </a:p>
          <a:p>
            <a:r>
              <a:rPr lang="en-US" altLang="zh-CN" sz="3200" dirty="0">
                <a:solidFill>
                  <a:schemeClr val="tx1">
                    <a:lumMod val="75000"/>
                    <a:lumOff val="25000"/>
                  </a:schemeClr>
                </a:solidFill>
              </a:rPr>
              <a:t>2.Conjecture for better prediction</a:t>
            </a:r>
          </a:p>
          <a:p>
            <a:endParaRPr lang="en-US" altLang="zh-CN" sz="1500" dirty="0"/>
          </a:p>
          <a:p>
            <a:endParaRPr lang="en-US" altLang="zh-CN" sz="1500" dirty="0"/>
          </a:p>
          <a:p>
            <a:endParaRPr lang="zh-CN" altLang="en-US" sz="1500" dirty="0"/>
          </a:p>
        </p:txBody>
      </p:sp>
    </p:spTree>
    <p:extLst>
      <p:ext uri="{BB962C8B-B14F-4D97-AF65-F5344CB8AC3E}">
        <p14:creationId xmlns:p14="http://schemas.microsoft.com/office/powerpoint/2010/main" val="323199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5CF4D-EAC7-437E-86C6-4C300BDAC12D}"/>
              </a:ext>
            </a:extLst>
          </p:cNvPr>
          <p:cNvSpPr>
            <a:spLocks noGrp="1"/>
          </p:cNvSpPr>
          <p:nvPr>
            <p:ph type="title"/>
          </p:nvPr>
        </p:nvSpPr>
        <p:spPr>
          <a:xfrm>
            <a:off x="3260248" y="209550"/>
            <a:ext cx="3136899" cy="697230"/>
          </a:xfrm>
        </p:spPr>
        <p:txBody>
          <a:bodyPr/>
          <a:lstStyle/>
          <a:p>
            <a:r>
              <a:rPr lang="en-US" altLang="zh-CN" dirty="0">
                <a:solidFill>
                  <a:schemeClr val="tx1">
                    <a:lumMod val="75000"/>
                    <a:lumOff val="25000"/>
                  </a:schemeClr>
                </a:solidFill>
              </a:rPr>
              <a:t>Scatter plot</a:t>
            </a:r>
            <a:endParaRPr lang="zh-CN" alt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B6AF9853-4188-4463-B7A4-909CDC9901C2}"/>
              </a:ext>
            </a:extLst>
          </p:cNvPr>
          <p:cNvSpPr>
            <a:spLocks noGrp="1"/>
          </p:cNvSpPr>
          <p:nvPr>
            <p:ph type="body" idx="1"/>
          </p:nvPr>
        </p:nvSpPr>
        <p:spPr>
          <a:xfrm>
            <a:off x="1600200" y="3544445"/>
            <a:ext cx="2590800" cy="307777"/>
          </a:xfrm>
        </p:spPr>
        <p:txBody>
          <a:bodyPr/>
          <a:lstStyle/>
          <a:p>
            <a:r>
              <a:rPr lang="en-US" altLang="zh-CN" sz="2000" dirty="0">
                <a:solidFill>
                  <a:schemeClr val="tx1">
                    <a:lumMod val="75000"/>
                    <a:lumOff val="25000"/>
                  </a:schemeClr>
                </a:solidFill>
              </a:rPr>
              <a:t>rating for every movie</a:t>
            </a:r>
            <a:endParaRPr lang="zh-CN" altLang="en-US" sz="2000" dirty="0">
              <a:solidFill>
                <a:schemeClr val="tx1">
                  <a:lumMod val="75000"/>
                  <a:lumOff val="25000"/>
                </a:schemeClr>
              </a:solidFill>
            </a:endParaRPr>
          </a:p>
        </p:txBody>
      </p:sp>
      <p:pic>
        <p:nvPicPr>
          <p:cNvPr id="5" name="Picture 4" descr="A screenshot of a cell phone&#10;&#10;Description generated with high confidence">
            <a:extLst>
              <a:ext uri="{FF2B5EF4-FFF2-40B4-BE49-F238E27FC236}">
                <a16:creationId xmlns:a16="http://schemas.microsoft.com/office/drawing/2014/main" xmlns="" id="{695A0509-0112-4A1C-9CCD-CB266C721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402" y="1067730"/>
            <a:ext cx="3650296" cy="2478358"/>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xmlns="" id="{D1C0A6D5-6397-421F-976E-8B500CAD1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096" y="1067730"/>
            <a:ext cx="3619814" cy="2476715"/>
          </a:xfrm>
          <a:prstGeom prst="rect">
            <a:avLst/>
          </a:prstGeom>
        </p:spPr>
      </p:pic>
      <p:sp>
        <p:nvSpPr>
          <p:cNvPr id="8" name="Text Placeholder 2">
            <a:extLst>
              <a:ext uri="{FF2B5EF4-FFF2-40B4-BE49-F238E27FC236}">
                <a16:creationId xmlns:a16="http://schemas.microsoft.com/office/drawing/2014/main" xmlns="" id="{B11C48D7-BBB4-41FB-8724-8705E4F8A918}"/>
              </a:ext>
            </a:extLst>
          </p:cNvPr>
          <p:cNvSpPr txBox="1">
            <a:spLocks/>
          </p:cNvSpPr>
          <p:nvPr/>
        </p:nvSpPr>
        <p:spPr>
          <a:xfrm>
            <a:off x="5410200" y="3562350"/>
            <a:ext cx="2590800" cy="615553"/>
          </a:xfrm>
          <a:prstGeom prst="rect">
            <a:avLst/>
          </a:prstGeom>
        </p:spPr>
        <p:txBody>
          <a:bodyPr wrap="square" lIns="0" tIns="0" rIns="0" bIns="0">
            <a:spAutoFit/>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altLang="zh-CN" sz="2000" kern="0" dirty="0">
                <a:solidFill>
                  <a:schemeClr val="tx1">
                    <a:lumMod val="75000"/>
                    <a:lumOff val="25000"/>
                  </a:schemeClr>
                </a:solidFill>
              </a:rPr>
              <a:t>rating for movies </a:t>
            </a:r>
            <a:r>
              <a:rPr lang="en-US" altLang="zh-CN" sz="2000" dirty="0">
                <a:solidFill>
                  <a:schemeClr val="tx1">
                    <a:lumMod val="75000"/>
                    <a:lumOff val="25000"/>
                  </a:schemeClr>
                </a:solidFill>
              </a:rPr>
              <a:t>rated more than 200 times</a:t>
            </a:r>
            <a:endParaRPr lang="zh-CN" altLang="en-US" sz="2000" kern="0" dirty="0">
              <a:solidFill>
                <a:schemeClr val="tx1">
                  <a:lumMod val="75000"/>
                  <a:lumOff val="25000"/>
                </a:schemeClr>
              </a:solidFill>
            </a:endParaRPr>
          </a:p>
        </p:txBody>
      </p:sp>
    </p:spTree>
    <p:extLst>
      <p:ext uri="{BB962C8B-B14F-4D97-AF65-F5344CB8AC3E}">
        <p14:creationId xmlns:p14="http://schemas.microsoft.com/office/powerpoint/2010/main" val="284357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C17D5-1457-4700-8636-DFF8D1E8978C}"/>
              </a:ext>
            </a:extLst>
          </p:cNvPr>
          <p:cNvSpPr>
            <a:spLocks noGrp="1"/>
          </p:cNvSpPr>
          <p:nvPr>
            <p:ph type="title"/>
          </p:nvPr>
        </p:nvSpPr>
        <p:spPr>
          <a:xfrm>
            <a:off x="1447800" y="209550"/>
            <a:ext cx="7848600" cy="553998"/>
          </a:xfrm>
        </p:spPr>
        <p:txBody>
          <a:bodyPr/>
          <a:lstStyle/>
          <a:p>
            <a:r>
              <a:rPr lang="en-US" altLang="zh-CN" sz="3600" dirty="0">
                <a:solidFill>
                  <a:schemeClr val="tx1">
                    <a:lumMod val="75000"/>
                    <a:lumOff val="25000"/>
                  </a:schemeClr>
                </a:solidFill>
              </a:rPr>
              <a:t>Conjecture for better prediction</a:t>
            </a:r>
            <a:endParaRPr lang="zh-CN" altLang="en-US" sz="3600"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15BB63E8-DD1C-409F-8931-F23A57BFC6CF}"/>
              </a:ext>
            </a:extLst>
          </p:cNvPr>
          <p:cNvSpPr>
            <a:spLocks noGrp="1"/>
          </p:cNvSpPr>
          <p:nvPr>
            <p:ph type="body" idx="1"/>
          </p:nvPr>
        </p:nvSpPr>
        <p:spPr>
          <a:xfrm>
            <a:off x="1371600" y="2380109"/>
            <a:ext cx="2514600" cy="1292662"/>
          </a:xfrm>
        </p:spPr>
        <p:txBody>
          <a:bodyPr/>
          <a:lstStyle/>
          <a:p>
            <a:pPr algn="ctr"/>
            <a:r>
              <a:rPr lang="en-US" altLang="zh-CN" sz="2000" i="1" dirty="0">
                <a:solidFill>
                  <a:schemeClr val="tx1">
                    <a:lumMod val="75000"/>
                    <a:lumOff val="25000"/>
                  </a:schemeClr>
                </a:solidFill>
              </a:rPr>
              <a:t>correlation coefficient</a:t>
            </a:r>
            <a:r>
              <a:rPr lang="en-US" altLang="zh-CN" sz="2000" dirty="0">
                <a:solidFill>
                  <a:schemeClr val="tx1">
                    <a:lumMod val="75000"/>
                    <a:lumOff val="25000"/>
                  </a:schemeClr>
                </a:solidFill>
              </a:rPr>
              <a:t> for every movie</a:t>
            </a:r>
            <a:endParaRPr lang="zh-CN" altLang="en-US" sz="2000" dirty="0">
              <a:solidFill>
                <a:schemeClr val="tx1">
                  <a:lumMod val="75000"/>
                  <a:lumOff val="25000"/>
                </a:schemeClr>
              </a:solidFill>
            </a:endParaRPr>
          </a:p>
          <a:p>
            <a:endParaRPr lang="zh-CN" altLang="en-US" sz="4400" dirty="0">
              <a:ea typeface="+mj-ea"/>
            </a:endParaRPr>
          </a:p>
        </p:txBody>
      </p:sp>
      <p:pic>
        <p:nvPicPr>
          <p:cNvPr id="5" name="Picture 4" descr="A screenshot of a cell phone&#10;&#10;Description generated with very high confidence">
            <a:extLst>
              <a:ext uri="{FF2B5EF4-FFF2-40B4-BE49-F238E27FC236}">
                <a16:creationId xmlns:a16="http://schemas.microsoft.com/office/drawing/2014/main" xmlns="" id="{F75D4107-9395-4EDC-AAB0-8BB4BFCF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76350"/>
            <a:ext cx="2723451" cy="1074487"/>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xmlns="" id="{0063A8FC-C8DF-4217-A38E-351515A06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76350"/>
            <a:ext cx="2712812" cy="1074487"/>
          </a:xfrm>
          <a:prstGeom prst="rect">
            <a:avLst/>
          </a:prstGeom>
        </p:spPr>
      </p:pic>
      <p:sp>
        <p:nvSpPr>
          <p:cNvPr id="8" name="Text Placeholder 2">
            <a:extLst>
              <a:ext uri="{FF2B5EF4-FFF2-40B4-BE49-F238E27FC236}">
                <a16:creationId xmlns:a16="http://schemas.microsoft.com/office/drawing/2014/main" xmlns="" id="{5F8CF9A5-7DF3-4B2F-91F7-680E6F770942}"/>
              </a:ext>
            </a:extLst>
          </p:cNvPr>
          <p:cNvSpPr txBox="1">
            <a:spLocks/>
          </p:cNvSpPr>
          <p:nvPr/>
        </p:nvSpPr>
        <p:spPr>
          <a:xfrm>
            <a:off x="4899706" y="2380109"/>
            <a:ext cx="2514600" cy="1600438"/>
          </a:xfrm>
          <a:prstGeom prst="rect">
            <a:avLst/>
          </a:prstGeom>
        </p:spPr>
        <p:txBody>
          <a:bodyPr wrap="square" lIns="0" tIns="0" rIns="0" bIns="0">
            <a:spAutoFit/>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altLang="zh-CN" sz="2000" i="1" kern="0" dirty="0">
                <a:solidFill>
                  <a:schemeClr val="tx1">
                    <a:lumMod val="75000"/>
                    <a:lumOff val="25000"/>
                  </a:schemeClr>
                </a:solidFill>
              </a:rPr>
              <a:t>correlation coefficient</a:t>
            </a:r>
            <a:r>
              <a:rPr lang="en-US" altLang="zh-CN" sz="2000" kern="0" dirty="0">
                <a:solidFill>
                  <a:schemeClr val="tx1">
                    <a:lumMod val="75000"/>
                    <a:lumOff val="25000"/>
                  </a:schemeClr>
                </a:solidFill>
              </a:rPr>
              <a:t> for movies </a:t>
            </a:r>
            <a:r>
              <a:rPr lang="en-US" altLang="zh-CN" sz="2000" dirty="0">
                <a:solidFill>
                  <a:schemeClr val="tx1">
                    <a:lumMod val="75000"/>
                    <a:lumOff val="25000"/>
                  </a:schemeClr>
                </a:solidFill>
              </a:rPr>
              <a:t>rated more than 200 times</a:t>
            </a:r>
            <a:endParaRPr lang="zh-CN" altLang="en-US" sz="2000" kern="0" dirty="0">
              <a:solidFill>
                <a:schemeClr val="tx1">
                  <a:lumMod val="75000"/>
                  <a:lumOff val="25000"/>
                </a:schemeClr>
              </a:solidFill>
            </a:endParaRPr>
          </a:p>
          <a:p>
            <a:endParaRPr lang="zh-CN" altLang="en-US" sz="4400" kern="0" dirty="0">
              <a:ea typeface="+mj-ea"/>
            </a:endParaRPr>
          </a:p>
        </p:txBody>
      </p:sp>
      <p:sp>
        <p:nvSpPr>
          <p:cNvPr id="9" name="Rectangle 8">
            <a:extLst>
              <a:ext uri="{FF2B5EF4-FFF2-40B4-BE49-F238E27FC236}">
                <a16:creationId xmlns:a16="http://schemas.microsoft.com/office/drawing/2014/main" xmlns="" id="{6D0EC4FA-D27B-4A81-A075-7ABF12B42B8A}"/>
              </a:ext>
            </a:extLst>
          </p:cNvPr>
          <p:cNvSpPr/>
          <p:nvPr/>
        </p:nvSpPr>
        <p:spPr>
          <a:xfrm>
            <a:off x="1143000" y="3398515"/>
            <a:ext cx="7173416" cy="646331"/>
          </a:xfrm>
          <a:prstGeom prst="rect">
            <a:avLst/>
          </a:prstGeom>
        </p:spPr>
        <p:txBody>
          <a:bodyPr wrap="square">
            <a:spAutoFit/>
          </a:bodyPr>
          <a:lstStyle/>
          <a:p>
            <a:r>
              <a:rPr lang="en-US" altLang="zh-CN" dirty="0">
                <a:solidFill>
                  <a:schemeClr val="accent4"/>
                </a:solidFill>
              </a:rPr>
              <a:t>The coefficient increases from 0.76319 to 0.918361 men and </a:t>
            </a:r>
            <a:r>
              <a:rPr lang="en-US" altLang="zh-CN" dirty="0" smtClean="0">
                <a:solidFill>
                  <a:schemeClr val="accent4"/>
                </a:solidFill>
              </a:rPr>
              <a:t>women</a:t>
            </a:r>
            <a:r>
              <a:rPr lang="zh-CN" altLang="en-US" dirty="0" smtClean="0">
                <a:solidFill>
                  <a:schemeClr val="accent4"/>
                </a:solidFill>
              </a:rPr>
              <a:t> </a:t>
            </a:r>
            <a:r>
              <a:rPr lang="en-US" altLang="zh-CN" dirty="0" smtClean="0">
                <a:solidFill>
                  <a:schemeClr val="accent4"/>
                </a:solidFill>
              </a:rPr>
              <a:t>are </a:t>
            </a:r>
            <a:r>
              <a:rPr lang="en-US" altLang="zh-CN" dirty="0">
                <a:solidFill>
                  <a:schemeClr val="accent4"/>
                </a:solidFill>
              </a:rPr>
              <a:t>more similar when they are rating for the movies with large ratings.</a:t>
            </a:r>
          </a:p>
        </p:txBody>
      </p:sp>
    </p:spTree>
    <p:extLst>
      <p:ext uri="{BB962C8B-B14F-4D97-AF65-F5344CB8AC3E}">
        <p14:creationId xmlns:p14="http://schemas.microsoft.com/office/powerpoint/2010/main" val="360999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0A2E5A-7983-489D-85D3-4870117479B4}"/>
              </a:ext>
            </a:extLst>
          </p:cNvPr>
          <p:cNvSpPr>
            <a:spLocks noGrp="1"/>
          </p:cNvSpPr>
          <p:nvPr>
            <p:ph type="title"/>
          </p:nvPr>
        </p:nvSpPr>
        <p:spPr>
          <a:xfrm>
            <a:off x="628650" y="273843"/>
            <a:ext cx="7886700" cy="994173"/>
          </a:xfrm>
        </p:spPr>
        <p:txBody>
          <a:bodyPr>
            <a:normAutofit fontScale="90000"/>
          </a:bodyPr>
          <a:lstStyle/>
          <a:p>
            <a:pPr algn="ctr"/>
            <a:r>
              <a:rPr lang="en-US" altLang="zh-CN" sz="5400" dirty="0" smtClean="0">
                <a:solidFill>
                  <a:schemeClr val="tx1">
                    <a:lumMod val="75000"/>
                    <a:lumOff val="25000"/>
                  </a:schemeClr>
                </a:solidFill>
              </a:rPr>
              <a:t>Business</a:t>
            </a:r>
            <a:r>
              <a:rPr lang="zh-CN" altLang="en-US" sz="5400" dirty="0" smtClean="0">
                <a:solidFill>
                  <a:schemeClr val="tx1">
                    <a:lumMod val="75000"/>
                    <a:lumOff val="25000"/>
                  </a:schemeClr>
                </a:solidFill>
              </a:rPr>
              <a:t> </a:t>
            </a:r>
            <a:r>
              <a:rPr lang="en-US" altLang="zh-CN" sz="5400" dirty="0" smtClean="0">
                <a:solidFill>
                  <a:schemeClr val="tx1">
                    <a:lumMod val="75000"/>
                    <a:lumOff val="25000"/>
                  </a:schemeClr>
                </a:solidFill>
              </a:rPr>
              <a:t>Intelligence</a:t>
            </a:r>
            <a:r>
              <a:rPr lang="en-US" altLang="zh-CN" dirty="0">
                <a:solidFill>
                  <a:schemeClr val="tx1">
                    <a:lumMod val="75000"/>
                    <a:lumOff val="25000"/>
                  </a:schemeClr>
                </a:solidFill>
              </a:rPr>
              <a:t/>
            </a:r>
            <a:br>
              <a:rPr lang="en-US" altLang="zh-CN" dirty="0">
                <a:solidFill>
                  <a:schemeClr val="tx1">
                    <a:lumMod val="75000"/>
                    <a:lumOff val="25000"/>
                  </a:schemeClr>
                </a:solidFill>
              </a:rPr>
            </a:br>
            <a:endParaRPr lang="zh-CN" alt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5A83587B-8FF1-4B7E-8C14-B33F95FC239C}"/>
              </a:ext>
            </a:extLst>
          </p:cNvPr>
          <p:cNvSpPr>
            <a:spLocks noGrp="1"/>
          </p:cNvSpPr>
          <p:nvPr>
            <p:ph type="body" idx="1"/>
          </p:nvPr>
        </p:nvSpPr>
        <p:spPr>
          <a:xfrm>
            <a:off x="5334000" y="1428210"/>
            <a:ext cx="3333750" cy="3263504"/>
          </a:xfrm>
        </p:spPr>
        <p:txBody>
          <a:bodyPr>
            <a:normAutofit fontScale="92500" lnSpcReduction="10000"/>
          </a:bodyPr>
          <a:lstStyle/>
          <a:p>
            <a:endParaRPr lang="en-US" altLang="zh-CN" sz="2800" dirty="0"/>
          </a:p>
          <a:p>
            <a:r>
              <a:rPr lang="en-US" altLang="zh-CN" sz="2800" dirty="0">
                <a:solidFill>
                  <a:schemeClr val="tx1">
                    <a:lumMod val="75000"/>
                    <a:lumOff val="25000"/>
                  </a:schemeClr>
                </a:solidFill>
              </a:rPr>
              <a:t>1.</a:t>
            </a:r>
            <a:r>
              <a:rPr lang="en-US" altLang="zh-CN" sz="3200" b="1" dirty="0">
                <a:solidFill>
                  <a:schemeClr val="tx1">
                    <a:lumMod val="75000"/>
                    <a:lumOff val="25000"/>
                  </a:schemeClr>
                </a:solidFill>
              </a:rPr>
              <a:t> </a:t>
            </a:r>
            <a:r>
              <a:rPr lang="en-US" altLang="zh-CN" sz="2800" dirty="0">
                <a:solidFill>
                  <a:schemeClr val="tx1">
                    <a:lumMod val="75000"/>
                    <a:lumOff val="25000"/>
                  </a:schemeClr>
                </a:solidFill>
              </a:rPr>
              <a:t>Explore the popularity and performance of different </a:t>
            </a:r>
            <a:r>
              <a:rPr lang="en-US" altLang="zh-CN" sz="2800" dirty="0" smtClean="0">
                <a:solidFill>
                  <a:schemeClr val="tx1">
                    <a:lumMod val="75000"/>
                    <a:lumOff val="25000"/>
                  </a:schemeClr>
                </a:solidFill>
              </a:rPr>
              <a:t>genres</a:t>
            </a:r>
            <a:endParaRPr lang="en-US" altLang="zh-CN" sz="1500" dirty="0">
              <a:solidFill>
                <a:schemeClr val="tx1">
                  <a:lumMod val="75000"/>
                  <a:lumOff val="25000"/>
                </a:schemeClr>
              </a:solidFill>
            </a:endParaRPr>
          </a:p>
          <a:p>
            <a:endParaRPr lang="en-US" altLang="zh-CN" sz="1500" dirty="0"/>
          </a:p>
          <a:p>
            <a:r>
              <a:rPr lang="en-US" altLang="zh-CN" sz="3200" dirty="0" smtClean="0">
                <a:solidFill>
                  <a:schemeClr val="tx1">
                    <a:lumMod val="75000"/>
                    <a:lumOff val="25000"/>
                  </a:schemeClr>
                </a:solidFill>
              </a:rPr>
              <a:t>2. </a:t>
            </a:r>
            <a:r>
              <a:rPr lang="en-US" altLang="zh-CN" sz="2800" dirty="0" smtClean="0">
                <a:solidFill>
                  <a:schemeClr val="tx1">
                    <a:lumMod val="75000"/>
                    <a:lumOff val="25000"/>
                  </a:schemeClr>
                </a:solidFill>
              </a:rPr>
              <a:t>Explore users’ taste and preference</a:t>
            </a:r>
          </a:p>
          <a:p>
            <a:endParaRPr lang="en-US" altLang="zh-CN" sz="2800" dirty="0"/>
          </a:p>
          <a:p>
            <a:r>
              <a:rPr lang="en-US" altLang="zh-CN" sz="2800" dirty="0" smtClean="0">
                <a:solidFill>
                  <a:schemeClr val="tx1">
                    <a:lumMod val="75000"/>
                    <a:lumOff val="25000"/>
                  </a:schemeClr>
                </a:solidFill>
              </a:rPr>
              <a:t>3. Recommender system</a:t>
            </a:r>
            <a:endParaRPr lang="en-US" altLang="zh-CN" sz="2800" dirty="0">
              <a:solidFill>
                <a:schemeClr val="tx1">
                  <a:lumMod val="75000"/>
                  <a:lumOff val="25000"/>
                </a:schemeClr>
              </a:solidFill>
            </a:endParaRPr>
          </a:p>
          <a:p>
            <a:endParaRPr lang="en-US" altLang="zh-CN" sz="1500" dirty="0"/>
          </a:p>
          <a:p>
            <a:endParaRPr lang="en-US" altLang="zh-CN" sz="1500" dirty="0"/>
          </a:p>
          <a:p>
            <a:endParaRPr lang="zh-CN" altLang="en-US" sz="1500" dirty="0"/>
          </a:p>
        </p:txBody>
      </p:sp>
      <p:pic>
        <p:nvPicPr>
          <p:cNvPr id="5" name="Picture 4">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067694"/>
            <a:ext cx="4653544" cy="2144395"/>
          </a:xfrm>
          <a:prstGeom prst="rect">
            <a:avLst/>
          </a:prstGeom>
        </p:spPr>
      </p:pic>
    </p:spTree>
    <p:extLst>
      <p:ext uri="{BB962C8B-B14F-4D97-AF65-F5344CB8AC3E}">
        <p14:creationId xmlns:p14="http://schemas.microsoft.com/office/powerpoint/2010/main" val="29193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50012"/>
            <a:ext cx="8496944" cy="677108"/>
          </a:xfrm>
        </p:spPr>
        <p:txBody>
          <a:bodyPr/>
          <a:lstStyle/>
          <a:p>
            <a:pPr algn="ctr"/>
            <a:r>
              <a:rPr lang="en-US" altLang="zh-CN" dirty="0">
                <a:solidFill>
                  <a:schemeClr val="tx1">
                    <a:lumMod val="75000"/>
                    <a:lumOff val="25000"/>
                  </a:schemeClr>
                </a:solidFill>
              </a:rPr>
              <a:t>Explore D</a:t>
            </a:r>
            <a:r>
              <a:rPr lang="en-US" altLang="zh-CN" dirty="0" smtClean="0">
                <a:solidFill>
                  <a:schemeClr val="tx1">
                    <a:lumMod val="75000"/>
                    <a:lumOff val="25000"/>
                  </a:schemeClr>
                </a:solidFill>
              </a:rPr>
              <a:t>ifferent Genres</a:t>
            </a:r>
            <a:endParaRPr lang="en-US" altLang="zh-CN" sz="2800"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369332"/>
          </a:xfrm>
        </p:spPr>
        <p:txBody>
          <a:bodyPr/>
          <a:lstStyle/>
          <a:p>
            <a:r>
              <a:rPr lang="en-US" dirty="0" smtClean="0">
                <a:solidFill>
                  <a:schemeClr val="tx1">
                    <a:lumMod val="75000"/>
                    <a:lumOff val="25000"/>
                  </a:schemeClr>
                </a:solidFill>
              </a:rPr>
              <a:t>Data Cleaning</a:t>
            </a:r>
            <a:endParaRPr lang="en-US" dirty="0">
              <a:solidFill>
                <a:schemeClr val="tx1">
                  <a:lumMod val="75000"/>
                  <a:lumOff val="25000"/>
                </a:schemeClr>
              </a:solidFill>
            </a:endParaRPr>
          </a:p>
        </p:txBody>
      </p:sp>
      <p:pic>
        <p:nvPicPr>
          <p:cNvPr id="4" name="Picture 3"/>
          <p:cNvPicPr/>
          <p:nvPr/>
        </p:nvPicPr>
        <p:blipFill>
          <a:blip r:embed="rId2"/>
          <a:stretch>
            <a:fillRect/>
          </a:stretch>
        </p:blipFill>
        <p:spPr>
          <a:xfrm>
            <a:off x="1691680" y="1779662"/>
            <a:ext cx="6480720" cy="3096344"/>
          </a:xfrm>
          <a:prstGeom prst="rect">
            <a:avLst/>
          </a:prstGeom>
        </p:spPr>
      </p:pic>
    </p:spTree>
    <p:extLst>
      <p:ext uri="{BB962C8B-B14F-4D97-AF65-F5344CB8AC3E}">
        <p14:creationId xmlns:p14="http://schemas.microsoft.com/office/powerpoint/2010/main" val="97843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49609"/>
            <a:ext cx="8012658" cy="553998"/>
          </a:xfrm>
        </p:spPr>
        <p:txBody>
          <a:bodyPr/>
          <a:lstStyle/>
          <a:p>
            <a:r>
              <a:rPr lang="en-US" altLang="zh-CN" sz="3600" dirty="0">
                <a:solidFill>
                  <a:schemeClr val="tx1">
                    <a:lumMod val="75000"/>
                    <a:lumOff val="25000"/>
                  </a:schemeClr>
                </a:solidFill>
              </a:rPr>
              <a:t>Explore Different </a:t>
            </a:r>
            <a:r>
              <a:rPr lang="en-US" altLang="zh-CN" sz="3600" dirty="0" smtClean="0">
                <a:solidFill>
                  <a:schemeClr val="tx1">
                    <a:lumMod val="75000"/>
                    <a:lumOff val="25000"/>
                  </a:schemeClr>
                </a:solidFill>
              </a:rPr>
              <a:t>Genres - Data Cleaning</a:t>
            </a:r>
            <a:endParaRPr lang="en-US" sz="3600"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1107996"/>
          </a:xfrm>
        </p:spPr>
        <p:txBody>
          <a:bodyPr/>
          <a:lstStyle/>
          <a:p>
            <a:pPr marL="457200" indent="-457200">
              <a:buAutoNum type="arabicPeriod"/>
            </a:pPr>
            <a:r>
              <a:rPr lang="en-US" dirty="0" smtClean="0">
                <a:solidFill>
                  <a:schemeClr val="tx1">
                    <a:lumMod val="75000"/>
                    <a:lumOff val="25000"/>
                  </a:schemeClr>
                </a:solidFill>
              </a:rPr>
              <a:t>Timestamp and split </a:t>
            </a:r>
            <a:r>
              <a:rPr lang="en-US" altLang="zh-CN" dirty="0" smtClean="0">
                <a:solidFill>
                  <a:schemeClr val="tx1">
                    <a:lumMod val="75000"/>
                    <a:lumOff val="25000"/>
                  </a:schemeClr>
                </a:solidFill>
              </a:rPr>
              <a:t>title</a:t>
            </a:r>
          </a:p>
          <a:p>
            <a:pPr marL="457200" indent="-457200">
              <a:buAutoNum type="arabicPeriod"/>
            </a:pPr>
            <a:r>
              <a:rPr lang="en-US" dirty="0" smtClean="0">
                <a:solidFill>
                  <a:schemeClr val="tx1">
                    <a:lumMod val="75000"/>
                    <a:lumOff val="25000"/>
                  </a:schemeClr>
                </a:solidFill>
              </a:rPr>
              <a:t>Remove missing data: we got  405 missing data with 45852 movies</a:t>
            </a:r>
            <a:endParaRPr lang="en-US" dirty="0">
              <a:solidFill>
                <a:schemeClr val="tx1">
                  <a:lumMod val="75000"/>
                  <a:lumOff val="25000"/>
                </a:schemeClr>
              </a:solidFill>
            </a:endParaRPr>
          </a:p>
        </p:txBody>
      </p:sp>
      <p:pic>
        <p:nvPicPr>
          <p:cNvPr id="4" name="Picture 3"/>
          <p:cNvPicPr/>
          <p:nvPr/>
        </p:nvPicPr>
        <p:blipFill>
          <a:blip r:embed="rId2"/>
          <a:stretch>
            <a:fillRect/>
          </a:stretch>
        </p:blipFill>
        <p:spPr>
          <a:xfrm>
            <a:off x="4211960" y="2139702"/>
            <a:ext cx="4052218" cy="2779471"/>
          </a:xfrm>
          <a:prstGeom prst="rect">
            <a:avLst/>
          </a:prstGeom>
        </p:spPr>
      </p:pic>
    </p:spTree>
    <p:extLst>
      <p:ext uri="{BB962C8B-B14F-4D97-AF65-F5344CB8AC3E}">
        <p14:creationId xmlns:p14="http://schemas.microsoft.com/office/powerpoint/2010/main" val="192516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7494"/>
            <a:ext cx="8640960" cy="615553"/>
          </a:xfrm>
        </p:spPr>
        <p:txBody>
          <a:bodyPr/>
          <a:lstStyle/>
          <a:p>
            <a:pPr lvl="0"/>
            <a:r>
              <a:rPr lang="en-US" sz="4000" dirty="0">
                <a:solidFill>
                  <a:schemeClr val="tx1">
                    <a:lumMod val="75000"/>
                    <a:lumOff val="25000"/>
                  </a:schemeClr>
                </a:solidFill>
              </a:rPr>
              <a:t>How many movies are made every year?</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59582"/>
            <a:ext cx="6408712" cy="4083918"/>
          </a:xfrm>
          <a:prstGeom prst="rect">
            <a:avLst/>
          </a:prstGeom>
          <a:noFill/>
          <a:ln>
            <a:noFill/>
          </a:ln>
        </p:spPr>
      </p:pic>
    </p:spTree>
    <p:extLst>
      <p:ext uri="{BB962C8B-B14F-4D97-AF65-F5344CB8AC3E}">
        <p14:creationId xmlns:p14="http://schemas.microsoft.com/office/powerpoint/2010/main" val="105156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lum bright="-29000" contrast="-37000"/>
            </a:blip>
            <a:stretch>
              <a:fillRect/>
            </a:stretch>
          </a:blipFill>
        </p:spPr>
        <p:txBody>
          <a:bodyPr wrap="square" lIns="0" tIns="0" rIns="0" bIns="0" rtlCol="0"/>
          <a:lstStyle/>
          <a:p>
            <a:endParaRPr/>
          </a:p>
        </p:txBody>
      </p:sp>
      <p:sp>
        <p:nvSpPr>
          <p:cNvPr id="3" name="object 3"/>
          <p:cNvSpPr txBox="1">
            <a:spLocks noGrp="1"/>
          </p:cNvSpPr>
          <p:nvPr>
            <p:ph type="title"/>
          </p:nvPr>
        </p:nvSpPr>
        <p:spPr>
          <a:xfrm>
            <a:off x="2987824" y="267494"/>
            <a:ext cx="2826905" cy="696595"/>
          </a:xfrm>
          <a:prstGeom prst="rect">
            <a:avLst/>
          </a:prstGeom>
        </p:spPr>
        <p:txBody>
          <a:bodyPr vert="horz" wrap="square" lIns="0" tIns="13335" rIns="0" bIns="0" rtlCol="0">
            <a:spAutoFit/>
          </a:bodyPr>
          <a:lstStyle/>
          <a:p>
            <a:pPr marL="12700">
              <a:lnSpc>
                <a:spcPct val="100000"/>
              </a:lnSpc>
              <a:spcBef>
                <a:spcPts val="105"/>
              </a:spcBef>
            </a:pPr>
            <a:r>
              <a:rPr lang="en-US" dirty="0"/>
              <a:t>Motivation</a:t>
            </a:r>
            <a:endParaRPr dirty="0"/>
          </a:p>
        </p:txBody>
      </p:sp>
      <p:sp>
        <p:nvSpPr>
          <p:cNvPr id="4" name="object 4"/>
          <p:cNvSpPr txBox="1"/>
          <p:nvPr/>
        </p:nvSpPr>
        <p:spPr>
          <a:xfrm>
            <a:off x="3929058" y="1440942"/>
            <a:ext cx="5143536" cy="2966838"/>
          </a:xfrm>
          <a:prstGeom prst="rect">
            <a:avLst/>
          </a:prstGeom>
        </p:spPr>
        <p:txBody>
          <a:bodyPr vert="horz" wrap="square" lIns="0" tIns="12065" rIns="0" bIns="0" rtlCol="0">
            <a:spAutoFit/>
          </a:bodyPr>
          <a:lstStyle/>
          <a:p>
            <a:pPr marL="12700">
              <a:lnSpc>
                <a:spcPct val="100000"/>
              </a:lnSpc>
            </a:pPr>
            <a:r>
              <a:rPr lang="en-US" altLang="zh-CN" sz="2400" i="1" dirty="0">
                <a:solidFill>
                  <a:schemeClr val="bg1"/>
                </a:solidFill>
              </a:rPr>
              <a:t>Analyze</a:t>
            </a:r>
            <a:r>
              <a:rPr lang="en-US" altLang="zh-CN" sz="2400" dirty="0">
                <a:solidFill>
                  <a:schemeClr val="bg1"/>
                </a:solidFill>
              </a:rPr>
              <a:t> the dataset obtained from </a:t>
            </a:r>
            <a:r>
              <a:rPr lang="en-US" altLang="zh-CN" sz="2400" dirty="0" err="1">
                <a:solidFill>
                  <a:schemeClr val="bg1"/>
                </a:solidFill>
              </a:rPr>
              <a:t>Movielens</a:t>
            </a:r>
            <a:r>
              <a:rPr lang="en-US" altLang="zh-CN" sz="2400" dirty="0">
                <a:solidFill>
                  <a:schemeClr val="bg1"/>
                </a:solidFill>
              </a:rPr>
              <a:t>, make some reasonable </a:t>
            </a:r>
            <a:r>
              <a:rPr lang="en-US" altLang="zh-CN" sz="2400" i="1" dirty="0">
                <a:solidFill>
                  <a:schemeClr val="bg1"/>
                </a:solidFill>
              </a:rPr>
              <a:t>conjectures</a:t>
            </a:r>
            <a:r>
              <a:rPr lang="en-US" altLang="zh-CN" sz="2400" dirty="0">
                <a:solidFill>
                  <a:schemeClr val="bg1"/>
                </a:solidFill>
              </a:rPr>
              <a:t>, support or refute those conjectures with </a:t>
            </a:r>
            <a:r>
              <a:rPr lang="en-US" altLang="zh-CN" sz="2400" i="1" dirty="0">
                <a:solidFill>
                  <a:schemeClr val="bg1"/>
                </a:solidFill>
              </a:rPr>
              <a:t>data. </a:t>
            </a:r>
          </a:p>
          <a:p>
            <a:pPr marL="12700">
              <a:lnSpc>
                <a:spcPct val="100000"/>
              </a:lnSpc>
            </a:pPr>
            <a:endParaRPr lang="en-US" altLang="zh-CN" sz="2400" dirty="0">
              <a:solidFill>
                <a:schemeClr val="bg1"/>
              </a:solidFill>
              <a:latin typeface="Calibri"/>
              <a:cs typeface="Calibri"/>
            </a:endParaRPr>
          </a:p>
          <a:p>
            <a:pPr marL="12700">
              <a:lnSpc>
                <a:spcPct val="100000"/>
              </a:lnSpc>
            </a:pPr>
            <a:r>
              <a:rPr lang="en-US" sz="2400" dirty="0">
                <a:solidFill>
                  <a:schemeClr val="bg1"/>
                </a:solidFill>
                <a:latin typeface="Calibri"/>
                <a:cs typeface="Calibri"/>
              </a:rPr>
              <a:t>The essential goal is to give customers better recommendations of movies they will like.</a:t>
            </a:r>
            <a:endParaRPr sz="2400" dirty="0">
              <a:solidFill>
                <a:schemeClr val="bg1"/>
              </a:solidFill>
              <a:latin typeface="Calibri"/>
              <a:cs typeface="Calibri"/>
            </a:endParaRPr>
          </a:p>
        </p:txBody>
      </p:sp>
      <p:sp>
        <p:nvSpPr>
          <p:cNvPr id="5" name="object 5"/>
          <p:cNvSpPr/>
          <p:nvPr/>
        </p:nvSpPr>
        <p:spPr>
          <a:xfrm>
            <a:off x="1" y="2714626"/>
            <a:ext cx="3643306" cy="2428870"/>
          </a:xfrm>
          <a:prstGeom prst="rect">
            <a:avLst/>
          </a:prstGeom>
          <a:blipFill>
            <a:blip r:embed="rId3" cstate="print">
              <a:lum bright="-17000" contrast="-28000"/>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1938775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67494"/>
            <a:ext cx="8496944" cy="430887"/>
          </a:xfrm>
        </p:spPr>
        <p:txBody>
          <a:bodyPr/>
          <a:lstStyle/>
          <a:p>
            <a:r>
              <a:rPr lang="en-US" sz="2800" dirty="0">
                <a:solidFill>
                  <a:schemeClr val="tx1">
                    <a:lumMod val="75000"/>
                    <a:lumOff val="25000"/>
                  </a:schemeClr>
                </a:solidFill>
              </a:rPr>
              <a:t>What kind of movie was the most popular year by year?</a:t>
            </a:r>
            <a:r>
              <a:rPr lang="en-US" sz="2800" dirty="0">
                <a:solidFill>
                  <a:schemeClr val="tx1">
                    <a:lumMod val="75000"/>
                    <a:lumOff val="25000"/>
                  </a:schemeClr>
                </a:solidFill>
              </a:rPr>
              <a:t>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7664" y="699317"/>
            <a:ext cx="5616624" cy="4181793"/>
          </a:xfrm>
          <a:prstGeom prst="rect">
            <a:avLst/>
          </a:prstGeom>
          <a:noFill/>
          <a:ln>
            <a:noFill/>
          </a:ln>
        </p:spPr>
      </p:pic>
    </p:spTree>
    <p:extLst>
      <p:ext uri="{BB962C8B-B14F-4D97-AF65-F5344CB8AC3E}">
        <p14:creationId xmlns:p14="http://schemas.microsoft.com/office/powerpoint/2010/main" val="180032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50012"/>
            <a:ext cx="7776864" cy="615553"/>
          </a:xfrm>
        </p:spPr>
        <p:txBody>
          <a:bodyPr/>
          <a:lstStyle/>
          <a:p>
            <a:r>
              <a:rPr lang="en-US" altLang="zh-CN" sz="4000" dirty="0" smtClean="0">
                <a:solidFill>
                  <a:schemeClr val="tx1">
                    <a:lumMod val="75000"/>
                    <a:lumOff val="25000"/>
                  </a:schemeClr>
                </a:solidFill>
              </a:rPr>
              <a:t>See</a:t>
            </a:r>
            <a:r>
              <a:rPr lang="zh-CN" altLang="en-US" sz="4000" dirty="0" smtClean="0">
                <a:solidFill>
                  <a:schemeClr val="tx1">
                    <a:lumMod val="75000"/>
                    <a:lumOff val="25000"/>
                  </a:schemeClr>
                </a:solidFill>
              </a:rPr>
              <a:t> </a:t>
            </a:r>
            <a:r>
              <a:rPr lang="en-US" altLang="zh-CN" sz="4000" dirty="0" smtClean="0">
                <a:solidFill>
                  <a:schemeClr val="tx1">
                    <a:lumMod val="75000"/>
                    <a:lumOff val="25000"/>
                  </a:schemeClr>
                </a:solidFill>
              </a:rPr>
              <a:t>it</a:t>
            </a:r>
            <a:r>
              <a:rPr lang="zh-CN" altLang="en-US" sz="4000" dirty="0" smtClean="0">
                <a:solidFill>
                  <a:schemeClr val="tx1">
                    <a:lumMod val="75000"/>
                    <a:lumOff val="25000"/>
                  </a:schemeClr>
                </a:solidFill>
              </a:rPr>
              <a:t> </a:t>
            </a:r>
            <a:r>
              <a:rPr lang="en-US" altLang="zh-CN" sz="4000" dirty="0" smtClean="0">
                <a:solidFill>
                  <a:schemeClr val="tx1">
                    <a:lumMod val="75000"/>
                    <a:lumOff val="25000"/>
                  </a:schemeClr>
                </a:solidFill>
              </a:rPr>
              <a:t>in Different Year</a:t>
            </a:r>
            <a:endParaRPr lang="en-US" sz="4000" dirty="0">
              <a:solidFill>
                <a:schemeClr val="tx1">
                  <a:lumMod val="75000"/>
                  <a:lumOff val="25000"/>
                </a:schemeClr>
              </a:solidFill>
            </a:endParaRPr>
          </a:p>
        </p:txBody>
      </p:sp>
      <p:pic>
        <p:nvPicPr>
          <p:cNvPr id="7" name="Picture 6"/>
          <p:cNvPicPr>
            <a:picLocks noChangeAspect="1"/>
          </p:cNvPicPr>
          <p:nvPr/>
        </p:nvPicPr>
        <p:blipFill>
          <a:blip r:embed="rId2"/>
          <a:stretch>
            <a:fillRect/>
          </a:stretch>
        </p:blipFill>
        <p:spPr>
          <a:xfrm>
            <a:off x="1000105" y="888435"/>
            <a:ext cx="7025223" cy="4083918"/>
          </a:xfrm>
          <a:prstGeom prst="rect">
            <a:avLst/>
          </a:prstGeom>
        </p:spPr>
      </p:pic>
    </p:spTree>
    <p:extLst>
      <p:ext uri="{BB962C8B-B14F-4D97-AF65-F5344CB8AC3E}">
        <p14:creationId xmlns:p14="http://schemas.microsoft.com/office/powerpoint/2010/main" val="1670439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50012"/>
            <a:ext cx="7776864" cy="615553"/>
          </a:xfrm>
        </p:spPr>
        <p:txBody>
          <a:bodyPr/>
          <a:lstStyle/>
          <a:p>
            <a:r>
              <a:rPr lang="en-US" altLang="zh-CN" sz="4000" dirty="0" smtClean="0">
                <a:solidFill>
                  <a:schemeClr val="tx1">
                    <a:lumMod val="75000"/>
                    <a:lumOff val="25000"/>
                  </a:schemeClr>
                </a:solidFill>
              </a:rPr>
              <a:t>See</a:t>
            </a:r>
            <a:r>
              <a:rPr lang="zh-CN" altLang="en-US" sz="4000" dirty="0" smtClean="0">
                <a:solidFill>
                  <a:schemeClr val="tx1">
                    <a:lumMod val="75000"/>
                    <a:lumOff val="25000"/>
                  </a:schemeClr>
                </a:solidFill>
              </a:rPr>
              <a:t> </a:t>
            </a:r>
            <a:r>
              <a:rPr lang="en-US" altLang="zh-CN" sz="4000" dirty="0" smtClean="0">
                <a:solidFill>
                  <a:schemeClr val="tx1">
                    <a:lumMod val="75000"/>
                    <a:lumOff val="25000"/>
                  </a:schemeClr>
                </a:solidFill>
              </a:rPr>
              <a:t>it</a:t>
            </a:r>
            <a:r>
              <a:rPr lang="zh-CN" altLang="en-US" sz="4000" dirty="0" smtClean="0">
                <a:solidFill>
                  <a:schemeClr val="tx1">
                    <a:lumMod val="75000"/>
                    <a:lumOff val="25000"/>
                  </a:schemeClr>
                </a:solidFill>
              </a:rPr>
              <a:t> </a:t>
            </a:r>
            <a:r>
              <a:rPr lang="en-US" altLang="zh-CN" sz="4000" dirty="0" smtClean="0">
                <a:solidFill>
                  <a:schemeClr val="tx1">
                    <a:lumMod val="75000"/>
                    <a:lumOff val="25000"/>
                  </a:schemeClr>
                </a:solidFill>
              </a:rPr>
              <a:t>in Different Year</a:t>
            </a:r>
            <a:endParaRPr lang="en-US" sz="4000" dirty="0">
              <a:solidFill>
                <a:schemeClr val="tx1">
                  <a:lumMod val="75000"/>
                  <a:lumOff val="25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86103"/>
            <a:ext cx="6912768" cy="4133919"/>
          </a:xfrm>
          <a:prstGeom prst="rect">
            <a:avLst/>
          </a:prstGeom>
          <a:noFill/>
          <a:ln>
            <a:noFill/>
          </a:ln>
        </p:spPr>
      </p:pic>
    </p:spTree>
    <p:extLst>
      <p:ext uri="{BB962C8B-B14F-4D97-AF65-F5344CB8AC3E}">
        <p14:creationId xmlns:p14="http://schemas.microsoft.com/office/powerpoint/2010/main" val="62926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50012"/>
            <a:ext cx="8496944" cy="492443"/>
          </a:xfrm>
        </p:spPr>
        <p:txBody>
          <a:bodyPr/>
          <a:lstStyle/>
          <a:p>
            <a:r>
              <a:rPr lang="en-US" sz="3200" dirty="0">
                <a:solidFill>
                  <a:schemeClr val="tx1">
                    <a:lumMod val="75000"/>
                    <a:lumOff val="25000"/>
                  </a:schemeClr>
                </a:solidFill>
              </a:rPr>
              <a:t>What kind of movie was the best year by year?</a:t>
            </a:r>
            <a:r>
              <a:rPr lang="en-US" sz="3200" dirty="0">
                <a:solidFill>
                  <a:schemeClr val="tx1">
                    <a:lumMod val="75000"/>
                    <a:lumOff val="25000"/>
                  </a:schemeClr>
                </a:solidFill>
              </a:rPr>
              <a:t>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23628" y="915566"/>
            <a:ext cx="6840760" cy="3888432"/>
          </a:xfrm>
          <a:prstGeom prst="rect">
            <a:avLst/>
          </a:prstGeom>
          <a:noFill/>
          <a:ln>
            <a:noFill/>
          </a:ln>
        </p:spPr>
      </p:pic>
    </p:spTree>
    <p:extLst>
      <p:ext uri="{BB962C8B-B14F-4D97-AF65-F5344CB8AC3E}">
        <p14:creationId xmlns:p14="http://schemas.microsoft.com/office/powerpoint/2010/main" val="1268253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1107996"/>
          </a:xfrm>
        </p:spPr>
        <p:txBody>
          <a:bodyPr/>
          <a:lstStyle/>
          <a:p>
            <a:pPr lvl="0"/>
            <a:r>
              <a:rPr lang="en-US" sz="3600" dirty="0">
                <a:solidFill>
                  <a:schemeClr val="tx1">
                    <a:lumMod val="75000"/>
                    <a:lumOff val="25000"/>
                  </a:schemeClr>
                </a:solidFill>
              </a:rPr>
              <a:t>What kind of movie is people get interest in year by year?</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91630"/>
            <a:ext cx="5688633" cy="3501794"/>
          </a:xfrm>
          <a:prstGeom prst="rect">
            <a:avLst/>
          </a:prstGeom>
          <a:noFill/>
          <a:ln>
            <a:noFill/>
          </a:ln>
        </p:spPr>
      </p:pic>
    </p:spTree>
    <p:extLst>
      <p:ext uri="{BB962C8B-B14F-4D97-AF65-F5344CB8AC3E}">
        <p14:creationId xmlns:p14="http://schemas.microsoft.com/office/powerpoint/2010/main" val="1051978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1107996"/>
          </a:xfrm>
        </p:spPr>
        <p:txBody>
          <a:bodyPr/>
          <a:lstStyle/>
          <a:p>
            <a:pPr lvl="0"/>
            <a:r>
              <a:rPr lang="en-US" sz="3600" dirty="0">
                <a:solidFill>
                  <a:schemeClr val="tx1">
                    <a:lumMod val="75000"/>
                    <a:lumOff val="25000"/>
                  </a:schemeClr>
                </a:solidFill>
              </a:rPr>
              <a:t>What kind of movie is people get interest in year by year?</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91630"/>
            <a:ext cx="5616624" cy="3384376"/>
          </a:xfrm>
          <a:prstGeom prst="rect">
            <a:avLst/>
          </a:prstGeom>
          <a:noFill/>
          <a:ln>
            <a:noFill/>
          </a:ln>
        </p:spPr>
      </p:pic>
    </p:spTree>
    <p:extLst>
      <p:ext uri="{BB962C8B-B14F-4D97-AF65-F5344CB8AC3E}">
        <p14:creationId xmlns:p14="http://schemas.microsoft.com/office/powerpoint/2010/main" val="32764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691680" y="915566"/>
            <a:ext cx="5688633" cy="3501794"/>
          </a:xfrm>
          <a:prstGeom prst="rect">
            <a:avLst/>
          </a:prstGeom>
          <a:noFill/>
          <a:ln>
            <a:noFill/>
          </a:ln>
        </p:spPr>
      </p:pic>
      <p:pic>
        <p:nvPicPr>
          <p:cNvPr id="5" name="Picture 4"/>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535024" y="915566"/>
            <a:ext cx="5832648" cy="3501794"/>
          </a:xfrm>
          <a:prstGeom prst="rect">
            <a:avLst/>
          </a:prstGeom>
          <a:noFill/>
          <a:ln>
            <a:noFill/>
          </a:ln>
        </p:spPr>
      </p:pic>
    </p:spTree>
    <p:extLst>
      <p:ext uri="{BB962C8B-B14F-4D97-AF65-F5344CB8AC3E}">
        <p14:creationId xmlns:p14="http://schemas.microsoft.com/office/powerpoint/2010/main" val="139581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1169551"/>
          </a:xfrm>
        </p:spPr>
        <p:txBody>
          <a:bodyPr/>
          <a:lstStyle/>
          <a:p>
            <a:pPr lvl="0"/>
            <a:r>
              <a:rPr lang="en-US" sz="3200" dirty="0">
                <a:solidFill>
                  <a:schemeClr val="tx1">
                    <a:lumMod val="75000"/>
                    <a:lumOff val="25000"/>
                  </a:schemeClr>
                </a:solidFill>
              </a:rPr>
              <a:t>What kind of movie is popular and rating high?</a:t>
            </a:r>
            <a:r>
              <a:rPr lang="en-US" dirty="0">
                <a:solidFill>
                  <a:schemeClr val="tx1">
                    <a:lumMod val="75000"/>
                    <a:lumOff val="25000"/>
                  </a:schemeClr>
                </a:solidFill>
              </a:rPr>
              <a:t/>
            </a:r>
            <a:br>
              <a:rPr lang="en-US" dirty="0">
                <a:solidFill>
                  <a:schemeClr val="tx1">
                    <a:lumMod val="75000"/>
                    <a:lumOff val="25000"/>
                  </a:schemeClr>
                </a:solidFill>
              </a:rPr>
            </a:br>
            <a:endParaRPr lang="en-US" dirty="0">
              <a:solidFill>
                <a:schemeClr val="tx1">
                  <a:lumMod val="75000"/>
                  <a:lumOff val="25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79611" y="834787"/>
            <a:ext cx="6984776" cy="4113227"/>
          </a:xfrm>
          <a:prstGeom prst="rect">
            <a:avLst/>
          </a:prstGeom>
          <a:noFill/>
          <a:ln>
            <a:noFill/>
          </a:ln>
        </p:spPr>
      </p:pic>
    </p:spTree>
    <p:extLst>
      <p:ext uri="{BB962C8B-B14F-4D97-AF65-F5344CB8AC3E}">
        <p14:creationId xmlns:p14="http://schemas.microsoft.com/office/powerpoint/2010/main" val="202373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67494"/>
            <a:ext cx="5904656" cy="4392488"/>
          </a:xfrm>
          <a:prstGeom prst="rect">
            <a:avLst/>
          </a:prstGeom>
          <a:noFill/>
          <a:ln>
            <a:noFill/>
          </a:ln>
        </p:spPr>
      </p:pic>
    </p:spTree>
    <p:extLst>
      <p:ext uri="{BB962C8B-B14F-4D97-AF65-F5344CB8AC3E}">
        <p14:creationId xmlns:p14="http://schemas.microsoft.com/office/powerpoint/2010/main" val="330586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677108"/>
          </a:xfrm>
        </p:spPr>
        <p:txBody>
          <a:bodyPr/>
          <a:lstStyle/>
          <a:p>
            <a:r>
              <a:rPr lang="en-US" dirty="0" smtClean="0">
                <a:solidFill>
                  <a:schemeClr val="tx1">
                    <a:lumMod val="75000"/>
                    <a:lumOff val="25000"/>
                  </a:schemeClr>
                </a:solidFill>
              </a:rPr>
              <a:t>Word Cloud of Different Genre</a:t>
            </a:r>
            <a:endParaRPr lang="en-US"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369332"/>
          </a:xfrm>
        </p:spPr>
        <p:txBody>
          <a:bodyPr/>
          <a:lstStyle/>
          <a:p>
            <a:r>
              <a:rPr lang="en-US" dirty="0" smtClean="0">
                <a:solidFill>
                  <a:schemeClr val="tx1">
                    <a:lumMod val="75000"/>
                    <a:lumOff val="25000"/>
                  </a:schemeClr>
                </a:solidFill>
              </a:rPr>
              <a:t>Simple Frequencies</a:t>
            </a:r>
            <a:endParaRPr lang="en-US" dirty="0">
              <a:solidFill>
                <a:schemeClr val="tx1">
                  <a:lumMod val="75000"/>
                  <a:lumOff val="25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131590"/>
            <a:ext cx="4176464" cy="3627029"/>
          </a:xfrm>
          <a:prstGeom prst="rect">
            <a:avLst/>
          </a:prstGeom>
          <a:noFill/>
          <a:ln>
            <a:noFill/>
          </a:ln>
        </p:spPr>
      </p:pic>
    </p:spTree>
    <p:extLst>
      <p:ext uri="{BB962C8B-B14F-4D97-AF65-F5344CB8AC3E}">
        <p14:creationId xmlns:p14="http://schemas.microsoft.com/office/powerpoint/2010/main" val="69206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000114"/>
            <a:ext cx="5724144" cy="414338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xfrm>
            <a:off x="228600" y="136210"/>
            <a:ext cx="7772400" cy="844462"/>
          </a:xfrm>
          <a:prstGeom prst="rect">
            <a:avLst/>
          </a:prstGeom>
        </p:spPr>
        <p:txBody>
          <a:bodyPr vert="horz" wrap="square" lIns="0" tIns="13335" rIns="0" bIns="0" rtlCol="0">
            <a:spAutoFit/>
          </a:bodyPr>
          <a:lstStyle/>
          <a:p>
            <a:pPr marL="12700">
              <a:lnSpc>
                <a:spcPct val="100000"/>
              </a:lnSpc>
              <a:spcBef>
                <a:spcPts val="105"/>
              </a:spcBef>
            </a:pPr>
            <a:r>
              <a:rPr sz="5400" spc="-5" dirty="0">
                <a:solidFill>
                  <a:schemeClr val="tx1">
                    <a:lumMod val="75000"/>
                    <a:lumOff val="25000"/>
                  </a:schemeClr>
                </a:solidFill>
              </a:rPr>
              <a:t>Co</a:t>
            </a:r>
            <a:r>
              <a:rPr sz="5400" spc="-25" dirty="0">
                <a:solidFill>
                  <a:schemeClr val="tx1">
                    <a:lumMod val="75000"/>
                    <a:lumOff val="25000"/>
                  </a:schemeClr>
                </a:solidFill>
              </a:rPr>
              <a:t>n</a:t>
            </a:r>
            <a:r>
              <a:rPr sz="5400" spc="-50" dirty="0">
                <a:solidFill>
                  <a:schemeClr val="tx1">
                    <a:lumMod val="75000"/>
                    <a:lumOff val="25000"/>
                  </a:schemeClr>
                </a:solidFill>
              </a:rPr>
              <a:t>t</a:t>
            </a:r>
            <a:r>
              <a:rPr sz="5400" dirty="0">
                <a:solidFill>
                  <a:schemeClr val="tx1">
                    <a:lumMod val="75000"/>
                    <a:lumOff val="25000"/>
                  </a:schemeClr>
                </a:solidFill>
              </a:rPr>
              <a:t>e</a:t>
            </a:r>
            <a:r>
              <a:rPr sz="5400" spc="-30" dirty="0">
                <a:solidFill>
                  <a:schemeClr val="tx1">
                    <a:lumMod val="75000"/>
                    <a:lumOff val="25000"/>
                  </a:schemeClr>
                </a:solidFill>
              </a:rPr>
              <a:t>n</a:t>
            </a:r>
            <a:r>
              <a:rPr sz="5400" dirty="0">
                <a:solidFill>
                  <a:schemeClr val="tx1">
                    <a:lumMod val="75000"/>
                    <a:lumOff val="25000"/>
                  </a:schemeClr>
                </a:solidFill>
              </a:rPr>
              <a:t>t</a:t>
            </a:r>
          </a:p>
        </p:txBody>
      </p:sp>
      <p:sp>
        <p:nvSpPr>
          <p:cNvPr id="5" name="Subtitle 4">
            <a:extLst>
              <a:ext uri="{FF2B5EF4-FFF2-40B4-BE49-F238E27FC236}">
                <a16:creationId xmlns:a16="http://schemas.microsoft.com/office/drawing/2014/main" xmlns="" id="{20521CC5-1875-44AC-8BE0-065BF2BC9576}"/>
              </a:ext>
            </a:extLst>
          </p:cNvPr>
          <p:cNvSpPr>
            <a:spLocks noGrp="1"/>
          </p:cNvSpPr>
          <p:nvPr>
            <p:ph type="subTitle" idx="4"/>
          </p:nvPr>
        </p:nvSpPr>
        <p:spPr>
          <a:xfrm>
            <a:off x="5800344" y="1347614"/>
            <a:ext cx="3343656" cy="2954655"/>
          </a:xfrm>
        </p:spPr>
        <p:txBody>
          <a:bodyPr/>
          <a:lstStyle/>
          <a:p>
            <a:endParaRPr lang="en-US" altLang="zh-CN" dirty="0"/>
          </a:p>
          <a:p>
            <a:r>
              <a:rPr lang="en-US" altLang="zh-CN" dirty="0">
                <a:solidFill>
                  <a:schemeClr val="tx1">
                    <a:lumMod val="75000"/>
                    <a:lumOff val="25000"/>
                  </a:schemeClr>
                </a:solidFill>
              </a:rPr>
              <a:t>1.Basic details of the data</a:t>
            </a:r>
          </a:p>
          <a:p>
            <a:endParaRPr lang="en-US" altLang="zh-CN" dirty="0">
              <a:solidFill>
                <a:schemeClr val="tx1">
                  <a:lumMod val="75000"/>
                  <a:lumOff val="25000"/>
                </a:schemeClr>
              </a:solidFill>
            </a:endParaRPr>
          </a:p>
          <a:p>
            <a:r>
              <a:rPr lang="en-US" altLang="zh-CN" dirty="0">
                <a:solidFill>
                  <a:schemeClr val="tx1">
                    <a:lumMod val="75000"/>
                    <a:lumOff val="25000"/>
                  </a:schemeClr>
                </a:solidFill>
              </a:rPr>
              <a:t>2.Visualization of the data</a:t>
            </a:r>
          </a:p>
          <a:p>
            <a:endParaRPr lang="en-US" altLang="zh-CN" dirty="0">
              <a:solidFill>
                <a:schemeClr val="tx1">
                  <a:lumMod val="75000"/>
                  <a:lumOff val="25000"/>
                </a:schemeClr>
              </a:solidFill>
            </a:endParaRPr>
          </a:p>
          <a:p>
            <a:r>
              <a:rPr lang="en-US" altLang="zh-CN" dirty="0">
                <a:solidFill>
                  <a:schemeClr val="tx1">
                    <a:lumMod val="75000"/>
                    <a:lumOff val="25000"/>
                  </a:schemeClr>
                </a:solidFill>
              </a:rPr>
              <a:t>3.</a:t>
            </a:r>
            <a:r>
              <a:rPr lang="en-US" altLang="zh-CN" b="1" dirty="0">
                <a:solidFill>
                  <a:schemeClr val="tx1">
                    <a:lumMod val="75000"/>
                    <a:lumOff val="25000"/>
                  </a:schemeClr>
                </a:solidFill>
              </a:rPr>
              <a:t> </a:t>
            </a:r>
            <a:r>
              <a:rPr lang="en-US" altLang="zh-CN" dirty="0">
                <a:solidFill>
                  <a:schemeClr val="tx1">
                    <a:lumMod val="75000"/>
                    <a:lumOff val="25000"/>
                  </a:schemeClr>
                </a:solidFill>
              </a:rPr>
              <a:t>Correlations of the data</a:t>
            </a:r>
          </a:p>
          <a:p>
            <a:endParaRPr lang="en-US" altLang="zh-CN" dirty="0">
              <a:solidFill>
                <a:schemeClr val="tx1">
                  <a:lumMod val="75000"/>
                  <a:lumOff val="25000"/>
                </a:schemeClr>
              </a:solidFill>
            </a:endParaRPr>
          </a:p>
          <a:p>
            <a:r>
              <a:rPr lang="en-US" altLang="zh-CN" dirty="0">
                <a:solidFill>
                  <a:schemeClr val="tx1">
                    <a:lumMod val="75000"/>
                    <a:lumOff val="25000"/>
                  </a:schemeClr>
                </a:solidFill>
              </a:rPr>
              <a:t>4. Business Analysis</a:t>
            </a:r>
          </a:p>
        </p:txBody>
      </p:sp>
    </p:spTree>
    <p:extLst>
      <p:ext uri="{BB962C8B-B14F-4D97-AF65-F5344CB8AC3E}">
        <p14:creationId xmlns:p14="http://schemas.microsoft.com/office/powerpoint/2010/main" val="1570750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677108"/>
          </a:xfrm>
        </p:spPr>
        <p:txBody>
          <a:bodyPr/>
          <a:lstStyle/>
          <a:p>
            <a:r>
              <a:rPr lang="en-US" dirty="0" smtClean="0">
                <a:solidFill>
                  <a:schemeClr val="tx1">
                    <a:lumMod val="75000"/>
                    <a:lumOff val="25000"/>
                  </a:schemeClr>
                </a:solidFill>
              </a:rPr>
              <a:t>Word Cloud of Different Genre</a:t>
            </a:r>
            <a:endParaRPr lang="en-US"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738664"/>
          </a:xfrm>
        </p:spPr>
        <p:txBody>
          <a:bodyPr/>
          <a:lstStyle/>
          <a:p>
            <a:r>
              <a:rPr lang="en-US" dirty="0" smtClean="0">
                <a:solidFill>
                  <a:schemeClr val="tx1">
                    <a:lumMod val="75000"/>
                    <a:lumOff val="25000"/>
                  </a:schemeClr>
                </a:solidFill>
              </a:rPr>
              <a:t>Adjusted Frequencies</a:t>
            </a:r>
          </a:p>
          <a:p>
            <a:r>
              <a:rPr lang="en-US" dirty="0" smtClean="0">
                <a:solidFill>
                  <a:schemeClr val="tx1">
                    <a:lumMod val="75000"/>
                    <a:lumOff val="25000"/>
                  </a:schemeClr>
                </a:solidFill>
              </a:rPr>
              <a:t>Using relevance from genome table</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059582"/>
            <a:ext cx="3932456" cy="3750657"/>
          </a:xfrm>
          <a:prstGeom prst="rect">
            <a:avLst/>
          </a:prstGeom>
          <a:noFill/>
          <a:ln>
            <a:noFill/>
          </a:ln>
        </p:spPr>
      </p:pic>
    </p:spTree>
    <p:extLst>
      <p:ext uri="{BB962C8B-B14F-4D97-AF65-F5344CB8AC3E}">
        <p14:creationId xmlns:p14="http://schemas.microsoft.com/office/powerpoint/2010/main" val="133313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98" y="250012"/>
            <a:ext cx="8096402" cy="553998"/>
          </a:xfrm>
        </p:spPr>
        <p:txBody>
          <a:bodyPr/>
          <a:lstStyle/>
          <a:p>
            <a:r>
              <a:rPr lang="en-US" sz="3600" dirty="0" smtClean="0">
                <a:solidFill>
                  <a:schemeClr val="tx1">
                    <a:lumMod val="75000"/>
                    <a:lumOff val="25000"/>
                  </a:schemeClr>
                </a:solidFill>
              </a:rPr>
              <a:t>Word Cloud of Different Genre</a:t>
            </a:r>
            <a:endParaRPr lang="en-US" sz="3600"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251520" y="1199050"/>
            <a:ext cx="2718839" cy="2640195"/>
          </a:xfrm>
          <a:prstGeom prst="rect">
            <a:avLst/>
          </a:prstGeom>
        </p:spPr>
      </p:pic>
      <p:pic>
        <p:nvPicPr>
          <p:cNvPr id="7" name="Picture 6"/>
          <p:cNvPicPr>
            <a:picLocks noChangeAspect="1"/>
          </p:cNvPicPr>
          <p:nvPr/>
        </p:nvPicPr>
        <p:blipFill>
          <a:blip r:embed="rId3"/>
          <a:stretch>
            <a:fillRect/>
          </a:stretch>
        </p:blipFill>
        <p:spPr>
          <a:xfrm>
            <a:off x="3212579" y="1199049"/>
            <a:ext cx="2718839" cy="2640195"/>
          </a:xfrm>
          <a:prstGeom prst="rect">
            <a:avLst/>
          </a:prstGeom>
        </p:spPr>
      </p:pic>
      <p:pic>
        <p:nvPicPr>
          <p:cNvPr id="8" name="Picture 7"/>
          <p:cNvPicPr>
            <a:picLocks noChangeAspect="1"/>
          </p:cNvPicPr>
          <p:nvPr/>
        </p:nvPicPr>
        <p:blipFill>
          <a:blip r:embed="rId4"/>
          <a:stretch>
            <a:fillRect/>
          </a:stretch>
        </p:blipFill>
        <p:spPr>
          <a:xfrm>
            <a:off x="6173638" y="1199048"/>
            <a:ext cx="2718842" cy="2640197"/>
          </a:xfrm>
          <a:prstGeom prst="rect">
            <a:avLst/>
          </a:prstGeom>
        </p:spPr>
      </p:pic>
      <p:sp>
        <p:nvSpPr>
          <p:cNvPr id="9" name="TextBox 8"/>
          <p:cNvSpPr txBox="1"/>
          <p:nvPr/>
        </p:nvSpPr>
        <p:spPr>
          <a:xfrm>
            <a:off x="1024976" y="3889020"/>
            <a:ext cx="1171926" cy="369332"/>
          </a:xfrm>
          <a:prstGeom prst="rect">
            <a:avLst/>
          </a:prstGeom>
          <a:noFill/>
        </p:spPr>
        <p:txBody>
          <a:bodyPr wrap="square" rtlCol="0">
            <a:spAutoFit/>
          </a:bodyPr>
          <a:lstStyle/>
          <a:p>
            <a:r>
              <a:rPr lang="en-US" dirty="0" smtClean="0">
                <a:solidFill>
                  <a:schemeClr val="bg1"/>
                </a:solidFill>
              </a:rPr>
              <a:t>Adventure</a:t>
            </a:r>
            <a:endParaRPr lang="en-US" dirty="0">
              <a:solidFill>
                <a:schemeClr val="bg1"/>
              </a:solidFill>
            </a:endParaRPr>
          </a:p>
        </p:txBody>
      </p:sp>
      <p:sp>
        <p:nvSpPr>
          <p:cNvPr id="10" name="TextBox 9"/>
          <p:cNvSpPr txBox="1"/>
          <p:nvPr/>
        </p:nvSpPr>
        <p:spPr>
          <a:xfrm>
            <a:off x="4139952" y="3879395"/>
            <a:ext cx="1137121" cy="369332"/>
          </a:xfrm>
          <a:prstGeom prst="rect">
            <a:avLst/>
          </a:prstGeom>
          <a:noFill/>
        </p:spPr>
        <p:txBody>
          <a:bodyPr wrap="square" rtlCol="0">
            <a:spAutoFit/>
          </a:bodyPr>
          <a:lstStyle/>
          <a:p>
            <a:r>
              <a:rPr lang="en-US" dirty="0" smtClean="0">
                <a:solidFill>
                  <a:schemeClr val="bg1"/>
                </a:solidFill>
              </a:rPr>
              <a:t>Comedy</a:t>
            </a:r>
            <a:endParaRPr lang="en-US" dirty="0">
              <a:solidFill>
                <a:schemeClr val="bg1"/>
              </a:solidFill>
            </a:endParaRPr>
          </a:p>
        </p:txBody>
      </p:sp>
      <p:sp>
        <p:nvSpPr>
          <p:cNvPr id="11" name="TextBox 10"/>
          <p:cNvSpPr txBox="1"/>
          <p:nvPr/>
        </p:nvSpPr>
        <p:spPr>
          <a:xfrm>
            <a:off x="7220123" y="3879395"/>
            <a:ext cx="771380" cy="369332"/>
          </a:xfrm>
          <a:prstGeom prst="rect">
            <a:avLst/>
          </a:prstGeom>
          <a:noFill/>
        </p:spPr>
        <p:txBody>
          <a:bodyPr wrap="square" rtlCol="0">
            <a:spAutoFit/>
          </a:bodyPr>
          <a:lstStyle/>
          <a:p>
            <a:r>
              <a:rPr lang="en-US" dirty="0" smtClean="0">
                <a:solidFill>
                  <a:schemeClr val="bg1"/>
                </a:solidFill>
              </a:rPr>
              <a:t>Crime</a:t>
            </a:r>
            <a:endParaRPr lang="en-US" dirty="0">
              <a:solidFill>
                <a:schemeClr val="bg1"/>
              </a:solidFill>
            </a:endParaRPr>
          </a:p>
        </p:txBody>
      </p:sp>
    </p:spTree>
    <p:extLst>
      <p:ext uri="{BB962C8B-B14F-4D97-AF65-F5344CB8AC3E}">
        <p14:creationId xmlns:p14="http://schemas.microsoft.com/office/powerpoint/2010/main" val="723448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56115"/>
            <a:ext cx="8096402" cy="677108"/>
          </a:xfrm>
        </p:spPr>
        <p:txBody>
          <a:bodyPr/>
          <a:lstStyle/>
          <a:p>
            <a:r>
              <a:rPr lang="en-US" dirty="0" smtClean="0">
                <a:solidFill>
                  <a:schemeClr val="tx1">
                    <a:lumMod val="75000"/>
                    <a:lumOff val="25000"/>
                  </a:schemeClr>
                </a:solidFill>
              </a:rPr>
              <a:t>To choose a film or a script</a:t>
            </a:r>
            <a:endParaRPr lang="en-US"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3323987"/>
          </a:xfrm>
        </p:spPr>
        <p:txBody>
          <a:bodyPr/>
          <a:lstStyle/>
          <a:p>
            <a:r>
              <a:rPr lang="en-US" dirty="0">
                <a:solidFill>
                  <a:schemeClr val="tx1">
                    <a:lumMod val="75000"/>
                    <a:lumOff val="25000"/>
                  </a:schemeClr>
                </a:solidFill>
              </a:rPr>
              <a:t>For choosing a film or a script, we can :</a:t>
            </a:r>
          </a:p>
          <a:p>
            <a:pPr marL="457200" lvl="0" indent="-457200">
              <a:buFont typeface="+mj-lt"/>
              <a:buAutoNum type="arabicPeriod"/>
            </a:pPr>
            <a:r>
              <a:rPr lang="en-US" dirty="0">
                <a:solidFill>
                  <a:schemeClr val="tx1">
                    <a:lumMod val="75000"/>
                    <a:lumOff val="25000"/>
                  </a:schemeClr>
                </a:solidFill>
              </a:rPr>
              <a:t>Choose Crime, Romance, Adventure, Thriller for a conservative </a:t>
            </a:r>
            <a:r>
              <a:rPr lang="en-US" dirty="0" smtClean="0">
                <a:solidFill>
                  <a:schemeClr val="tx1">
                    <a:lumMod val="75000"/>
                    <a:lumOff val="25000"/>
                  </a:schemeClr>
                </a:solidFill>
              </a:rPr>
              <a:t>choice.</a:t>
            </a:r>
          </a:p>
          <a:p>
            <a:pPr marL="457200" lvl="0" indent="-457200">
              <a:buFont typeface="+mj-lt"/>
              <a:buAutoNum type="arabicPeriod"/>
            </a:pPr>
            <a:r>
              <a:rPr lang="en-US" dirty="0" smtClean="0">
                <a:solidFill>
                  <a:schemeClr val="tx1">
                    <a:lumMod val="75000"/>
                    <a:lumOff val="25000"/>
                  </a:schemeClr>
                </a:solidFill>
              </a:rPr>
              <a:t>Choose </a:t>
            </a:r>
            <a:r>
              <a:rPr lang="en-US" dirty="0">
                <a:solidFill>
                  <a:schemeClr val="tx1">
                    <a:lumMod val="75000"/>
                    <a:lumOff val="25000"/>
                  </a:schemeClr>
                </a:solidFill>
              </a:rPr>
              <a:t>Sci-Fi, Action, Comedy if you are confidence for the script. These genres have a great market space to </a:t>
            </a:r>
            <a:r>
              <a:rPr lang="en-US" dirty="0" smtClean="0">
                <a:solidFill>
                  <a:schemeClr val="tx1">
                    <a:lumMod val="75000"/>
                    <a:lumOff val="25000"/>
                  </a:schemeClr>
                </a:solidFill>
              </a:rPr>
              <a:t>succeed</a:t>
            </a:r>
          </a:p>
          <a:p>
            <a:pPr marL="457200" lvl="0" indent="-457200">
              <a:buFont typeface="+mj-lt"/>
              <a:buAutoNum type="arabicPeriod"/>
            </a:pPr>
            <a:r>
              <a:rPr lang="en-US" dirty="0" smtClean="0">
                <a:solidFill>
                  <a:schemeClr val="tx1">
                    <a:lumMod val="75000"/>
                    <a:lumOff val="25000"/>
                  </a:schemeClr>
                </a:solidFill>
              </a:rPr>
              <a:t>Choose </a:t>
            </a:r>
            <a:r>
              <a:rPr lang="en-US" dirty="0">
                <a:solidFill>
                  <a:schemeClr val="tx1">
                    <a:lumMod val="75000"/>
                    <a:lumOff val="25000"/>
                  </a:schemeClr>
                </a:solidFill>
              </a:rPr>
              <a:t>a combination of popular genres and unpopular genres with high average ratings which shares a lot common from the word cloud.</a:t>
            </a:r>
          </a:p>
          <a:p>
            <a:endParaRPr lang="en-US" dirty="0"/>
          </a:p>
        </p:txBody>
      </p:sp>
    </p:spTree>
    <p:extLst>
      <p:ext uri="{BB962C8B-B14F-4D97-AF65-F5344CB8AC3E}">
        <p14:creationId xmlns:p14="http://schemas.microsoft.com/office/powerpoint/2010/main" val="1339602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5" y="261779"/>
            <a:ext cx="7632848" cy="430887"/>
          </a:xfrm>
        </p:spPr>
        <p:txBody>
          <a:bodyPr/>
          <a:lstStyle/>
          <a:p>
            <a:pPr algn="ctr"/>
            <a:r>
              <a:rPr lang="en-US" sz="2800" b="1" dirty="0">
                <a:solidFill>
                  <a:schemeClr val="tx1">
                    <a:lumMod val="75000"/>
                    <a:lumOff val="25000"/>
                  </a:schemeClr>
                </a:solidFill>
              </a:rPr>
              <a:t>Explore Gender Preference for different film </a:t>
            </a:r>
            <a:r>
              <a:rPr lang="en-US" sz="2800" b="1" dirty="0" smtClean="0">
                <a:solidFill>
                  <a:schemeClr val="tx1">
                    <a:lumMod val="75000"/>
                    <a:lumOff val="25000"/>
                  </a:schemeClr>
                </a:solidFill>
              </a:rPr>
              <a:t>genres</a:t>
            </a:r>
            <a:endParaRPr lang="en-US" sz="2800" dirty="0">
              <a:solidFill>
                <a:schemeClr val="tx1">
                  <a:lumMod val="75000"/>
                  <a:lumOff val="25000"/>
                </a:schemeClr>
              </a:solidFill>
            </a:endParaRPr>
          </a:p>
        </p:txBody>
      </p:sp>
      <p:pic>
        <p:nvPicPr>
          <p:cNvPr id="5" name="Picture 4"/>
          <p:cNvPicPr>
            <a:picLocks noChangeAspect="1"/>
          </p:cNvPicPr>
          <p:nvPr/>
        </p:nvPicPr>
        <p:blipFill>
          <a:blip r:embed="rId3"/>
          <a:stretch>
            <a:fillRect/>
          </a:stretch>
        </p:blipFill>
        <p:spPr>
          <a:xfrm>
            <a:off x="821980" y="843558"/>
            <a:ext cx="3751709" cy="3024336"/>
          </a:xfrm>
          <a:prstGeom prst="rect">
            <a:avLst/>
          </a:prstGeom>
        </p:spPr>
      </p:pic>
      <p:sp>
        <p:nvSpPr>
          <p:cNvPr id="6" name="TextBox 5"/>
          <p:cNvSpPr txBox="1"/>
          <p:nvPr/>
        </p:nvSpPr>
        <p:spPr>
          <a:xfrm>
            <a:off x="899592" y="4031629"/>
            <a:ext cx="4032448" cy="369332"/>
          </a:xfrm>
          <a:prstGeom prst="rect">
            <a:avLst/>
          </a:prstGeom>
          <a:noFill/>
        </p:spPr>
        <p:txBody>
          <a:bodyPr wrap="square" rtlCol="0">
            <a:spAutoFit/>
          </a:bodyPr>
          <a:lstStyle/>
          <a:p>
            <a:r>
              <a:rPr lang="en-US" dirty="0" smtClean="0">
                <a:solidFill>
                  <a:schemeClr val="tx1">
                    <a:lumMod val="75000"/>
                    <a:lumOff val="25000"/>
                  </a:schemeClr>
                </a:solidFill>
              </a:rPr>
              <a:t>Count of ratings for each movie genre</a:t>
            </a:r>
            <a:endParaRPr lang="en-US" dirty="0">
              <a:solidFill>
                <a:schemeClr val="tx1">
                  <a:lumMod val="75000"/>
                  <a:lumOff val="25000"/>
                </a:schemeClr>
              </a:solidFill>
            </a:endParaRPr>
          </a:p>
        </p:txBody>
      </p:sp>
      <p:sp>
        <p:nvSpPr>
          <p:cNvPr id="7" name="TextBox 6"/>
          <p:cNvSpPr txBox="1"/>
          <p:nvPr/>
        </p:nvSpPr>
        <p:spPr>
          <a:xfrm>
            <a:off x="5148064" y="843558"/>
            <a:ext cx="3528392" cy="1569660"/>
          </a:xfrm>
          <a:prstGeom prst="rect">
            <a:avLst/>
          </a:prstGeom>
          <a:noFill/>
        </p:spPr>
        <p:txBody>
          <a:bodyPr wrap="square" rtlCol="0">
            <a:spAutoFit/>
          </a:bodyPr>
          <a:lstStyle/>
          <a:p>
            <a:r>
              <a:rPr lang="en-US" sz="2400" dirty="0">
                <a:solidFill>
                  <a:schemeClr val="tx1">
                    <a:lumMod val="75000"/>
                    <a:lumOff val="25000"/>
                  </a:schemeClr>
                </a:solidFill>
              </a:rPr>
              <a:t>Just use those genres with sufficient views, let's just get those genres which have at least 250 reviews.</a:t>
            </a:r>
          </a:p>
        </p:txBody>
      </p:sp>
      <p:pic>
        <p:nvPicPr>
          <p:cNvPr id="3" name="Picture 2"/>
          <p:cNvPicPr>
            <a:picLocks noChangeAspect="1"/>
          </p:cNvPicPr>
          <p:nvPr/>
        </p:nvPicPr>
        <p:blipFill>
          <a:blip r:embed="rId4"/>
          <a:stretch>
            <a:fillRect/>
          </a:stretch>
        </p:blipFill>
        <p:spPr>
          <a:xfrm>
            <a:off x="5148064" y="2931790"/>
            <a:ext cx="3672408" cy="936104"/>
          </a:xfrm>
          <a:prstGeom prst="rect">
            <a:avLst/>
          </a:prstGeom>
        </p:spPr>
      </p:pic>
    </p:spTree>
    <p:extLst>
      <p:ext uri="{BB962C8B-B14F-4D97-AF65-F5344CB8AC3E}">
        <p14:creationId xmlns:p14="http://schemas.microsoft.com/office/powerpoint/2010/main" val="2109209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7494"/>
            <a:ext cx="7748736" cy="430887"/>
          </a:xfrm>
        </p:spPr>
        <p:txBody>
          <a:bodyPr/>
          <a:lstStyle/>
          <a:p>
            <a:pPr algn="ctr"/>
            <a:r>
              <a:rPr lang="en-US" sz="2800" b="1" dirty="0">
                <a:solidFill>
                  <a:schemeClr val="tx1">
                    <a:lumMod val="75000"/>
                    <a:lumOff val="25000"/>
                  </a:schemeClr>
                </a:solidFill>
              </a:rPr>
              <a:t>See which genre </a:t>
            </a:r>
            <a:r>
              <a:rPr lang="en-US" sz="2800" b="1" dirty="0" smtClean="0">
                <a:solidFill>
                  <a:schemeClr val="tx1">
                    <a:lumMod val="75000"/>
                    <a:lumOff val="25000"/>
                  </a:schemeClr>
                </a:solidFill>
              </a:rPr>
              <a:t>men</a:t>
            </a:r>
            <a:r>
              <a:rPr lang="zh-CN" altLang="en-US" sz="2800" b="1" dirty="0" smtClean="0">
                <a:solidFill>
                  <a:schemeClr val="tx1">
                    <a:lumMod val="75000"/>
                    <a:lumOff val="25000"/>
                  </a:schemeClr>
                </a:solidFill>
              </a:rPr>
              <a:t> </a:t>
            </a:r>
            <a:r>
              <a:rPr lang="en-US" altLang="zh-CN" sz="2800" b="1" dirty="0" smtClean="0">
                <a:solidFill>
                  <a:schemeClr val="tx1">
                    <a:lumMod val="75000"/>
                    <a:lumOff val="25000"/>
                  </a:schemeClr>
                </a:solidFill>
              </a:rPr>
              <a:t>and women</a:t>
            </a:r>
            <a:r>
              <a:rPr lang="en-US" sz="2800" b="1" dirty="0" smtClean="0">
                <a:solidFill>
                  <a:schemeClr val="tx1">
                    <a:lumMod val="75000"/>
                    <a:lumOff val="25000"/>
                  </a:schemeClr>
                </a:solidFill>
              </a:rPr>
              <a:t> prefer</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95536" y="1131590"/>
            <a:ext cx="3873500" cy="2298700"/>
          </a:xfrm>
          <a:prstGeom prst="rect">
            <a:avLst/>
          </a:prstGeom>
        </p:spPr>
      </p:pic>
      <p:pic>
        <p:nvPicPr>
          <p:cNvPr id="4" name="Picture 3"/>
          <p:cNvPicPr>
            <a:picLocks noChangeAspect="1"/>
          </p:cNvPicPr>
          <p:nvPr/>
        </p:nvPicPr>
        <p:blipFill>
          <a:blip r:embed="rId3"/>
          <a:stretch>
            <a:fillRect/>
          </a:stretch>
        </p:blipFill>
        <p:spPr>
          <a:xfrm>
            <a:off x="4788024" y="1131590"/>
            <a:ext cx="4148460" cy="2298700"/>
          </a:xfrm>
          <a:prstGeom prst="rect">
            <a:avLst/>
          </a:prstGeom>
        </p:spPr>
      </p:pic>
      <p:sp>
        <p:nvSpPr>
          <p:cNvPr id="5" name="TextBox 4"/>
          <p:cNvSpPr txBox="1"/>
          <p:nvPr/>
        </p:nvSpPr>
        <p:spPr>
          <a:xfrm>
            <a:off x="467544" y="3579862"/>
            <a:ext cx="3744416" cy="369332"/>
          </a:xfrm>
          <a:prstGeom prst="rect">
            <a:avLst/>
          </a:prstGeom>
          <a:noFill/>
        </p:spPr>
        <p:txBody>
          <a:bodyPr wrap="square" rtlCol="0">
            <a:spAutoFit/>
          </a:bodyPr>
          <a:lstStyle/>
          <a:p>
            <a:r>
              <a:rPr lang="en-US" dirty="0" smtClean="0">
                <a:solidFill>
                  <a:schemeClr val="bg1"/>
                </a:solidFill>
              </a:rPr>
              <a:t>Averaged rating</a:t>
            </a:r>
            <a:r>
              <a:rPr lang="zh-CN" altLang="en-US" dirty="0" smtClean="0">
                <a:solidFill>
                  <a:schemeClr val="bg1"/>
                </a:solidFill>
              </a:rPr>
              <a:t> </a:t>
            </a:r>
            <a:r>
              <a:rPr lang="en-US" altLang="zh-CN" dirty="0" smtClean="0">
                <a:solidFill>
                  <a:schemeClr val="bg1"/>
                </a:solidFill>
              </a:rPr>
              <a:t>ranked by male users</a:t>
            </a:r>
            <a:r>
              <a:rPr lang="en-US" dirty="0" smtClean="0">
                <a:solidFill>
                  <a:schemeClr val="bg1"/>
                </a:solidFill>
              </a:rPr>
              <a:t> </a:t>
            </a:r>
            <a:endParaRPr lang="en-US" dirty="0">
              <a:solidFill>
                <a:schemeClr val="bg1"/>
              </a:solidFill>
            </a:endParaRPr>
          </a:p>
        </p:txBody>
      </p:sp>
      <p:sp>
        <p:nvSpPr>
          <p:cNvPr id="6" name="TextBox 5"/>
          <p:cNvSpPr txBox="1"/>
          <p:nvPr/>
        </p:nvSpPr>
        <p:spPr>
          <a:xfrm>
            <a:off x="4860032" y="3579862"/>
            <a:ext cx="4004444" cy="369332"/>
          </a:xfrm>
          <a:prstGeom prst="rect">
            <a:avLst/>
          </a:prstGeom>
          <a:noFill/>
        </p:spPr>
        <p:txBody>
          <a:bodyPr wrap="square" rtlCol="0">
            <a:spAutoFit/>
          </a:bodyPr>
          <a:lstStyle/>
          <a:p>
            <a:r>
              <a:rPr lang="en-US" dirty="0">
                <a:solidFill>
                  <a:schemeClr val="bg1"/>
                </a:solidFill>
              </a:rPr>
              <a:t>Averaged rating</a:t>
            </a:r>
            <a:r>
              <a:rPr lang="zh-CN" altLang="en-US" dirty="0">
                <a:solidFill>
                  <a:schemeClr val="bg1"/>
                </a:solidFill>
              </a:rPr>
              <a:t> </a:t>
            </a:r>
            <a:r>
              <a:rPr lang="en-US" altLang="zh-CN" dirty="0">
                <a:solidFill>
                  <a:schemeClr val="bg1"/>
                </a:solidFill>
              </a:rPr>
              <a:t>ranked by </a:t>
            </a:r>
            <a:r>
              <a:rPr lang="en-US" altLang="zh-CN" dirty="0" smtClean="0">
                <a:solidFill>
                  <a:schemeClr val="bg1"/>
                </a:solidFill>
              </a:rPr>
              <a:t>female </a:t>
            </a:r>
            <a:r>
              <a:rPr lang="en-US" altLang="zh-CN" dirty="0">
                <a:solidFill>
                  <a:schemeClr val="bg1"/>
                </a:solidFill>
              </a:rPr>
              <a:t>users</a:t>
            </a:r>
            <a:r>
              <a:rPr lang="en-US" dirty="0">
                <a:solidFill>
                  <a:schemeClr val="bg1"/>
                </a:solidFill>
              </a:rPr>
              <a:t> </a:t>
            </a:r>
          </a:p>
        </p:txBody>
      </p:sp>
      <p:sp>
        <p:nvSpPr>
          <p:cNvPr id="7" name="TextBox 6"/>
          <p:cNvSpPr txBox="1"/>
          <p:nvPr/>
        </p:nvSpPr>
        <p:spPr>
          <a:xfrm>
            <a:off x="467544" y="4083918"/>
            <a:ext cx="8136904" cy="1077218"/>
          </a:xfrm>
          <a:prstGeom prst="rect">
            <a:avLst/>
          </a:prstGeom>
          <a:noFill/>
        </p:spPr>
        <p:txBody>
          <a:bodyPr wrap="square" rtlCol="0">
            <a:spAutoFit/>
          </a:bodyPr>
          <a:lstStyle/>
          <a:p>
            <a:r>
              <a:rPr lang="en-US" sz="1600" dirty="0">
                <a:solidFill>
                  <a:schemeClr val="tx1">
                    <a:lumMod val="75000"/>
                    <a:lumOff val="25000"/>
                  </a:schemeClr>
                </a:solidFill>
              </a:rPr>
              <a:t>'</a:t>
            </a:r>
            <a:r>
              <a:rPr lang="en-US" sz="1600" dirty="0" err="1">
                <a:solidFill>
                  <a:schemeClr val="tx1">
                    <a:lumMod val="75000"/>
                    <a:lumOff val="25000"/>
                  </a:schemeClr>
                </a:solidFill>
              </a:rPr>
              <a:t>Sci-Fi|War</a:t>
            </a:r>
            <a:r>
              <a:rPr lang="en-US" sz="1600" dirty="0">
                <a:solidFill>
                  <a:schemeClr val="tx1">
                    <a:lumMod val="75000"/>
                    <a:lumOff val="25000"/>
                  </a:schemeClr>
                </a:solidFill>
              </a:rPr>
              <a:t>', '</a:t>
            </a:r>
            <a:r>
              <a:rPr lang="en-US" sz="1600" dirty="0" err="1">
                <a:solidFill>
                  <a:schemeClr val="tx1">
                    <a:lumMod val="75000"/>
                    <a:lumOff val="25000"/>
                  </a:schemeClr>
                </a:solidFill>
              </a:rPr>
              <a:t>Animation|Comedy|Thriller</a:t>
            </a:r>
            <a:r>
              <a:rPr lang="en-US" sz="1600" dirty="0">
                <a:solidFill>
                  <a:schemeClr val="tx1">
                    <a:lumMod val="75000"/>
                    <a:lumOff val="25000"/>
                  </a:schemeClr>
                </a:solidFill>
              </a:rPr>
              <a:t>', 'Animation' are all listed in TOP 5 averaged rated genres of both female and male. So, users enjoying a movie would be more inclined to rate a movie, thus this subset of movies with 250+ ratings is slightly more biased than the original total data.</a:t>
            </a:r>
          </a:p>
        </p:txBody>
      </p:sp>
    </p:spTree>
    <p:extLst>
      <p:ext uri="{BB962C8B-B14F-4D97-AF65-F5344CB8AC3E}">
        <p14:creationId xmlns:p14="http://schemas.microsoft.com/office/powerpoint/2010/main" val="154343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50012"/>
            <a:ext cx="7848872" cy="430887"/>
          </a:xfrm>
        </p:spPr>
        <p:txBody>
          <a:bodyPr/>
          <a:lstStyle/>
          <a:p>
            <a:pPr algn="ctr"/>
            <a:r>
              <a:rPr lang="en-US" sz="2800" dirty="0" smtClean="0">
                <a:solidFill>
                  <a:schemeClr val="tx1">
                    <a:lumMod val="75000"/>
                    <a:lumOff val="25000"/>
                  </a:schemeClr>
                </a:solidFill>
              </a:rPr>
              <a:t>Explore difference between male and female users</a:t>
            </a:r>
            <a:endParaRPr lang="en-US" sz="28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611560" y="1059582"/>
            <a:ext cx="3672408" cy="1968500"/>
          </a:xfrm>
          <a:prstGeom prst="rect">
            <a:avLst/>
          </a:prstGeom>
        </p:spPr>
      </p:pic>
      <p:sp>
        <p:nvSpPr>
          <p:cNvPr id="5" name="TextBox 4"/>
          <p:cNvSpPr txBox="1"/>
          <p:nvPr/>
        </p:nvSpPr>
        <p:spPr>
          <a:xfrm>
            <a:off x="611560" y="3219822"/>
            <a:ext cx="3672408" cy="369332"/>
          </a:xfrm>
          <a:prstGeom prst="rect">
            <a:avLst/>
          </a:prstGeom>
          <a:noFill/>
        </p:spPr>
        <p:txBody>
          <a:bodyPr wrap="square" rtlCol="0">
            <a:spAutoFit/>
          </a:bodyPr>
          <a:lstStyle/>
          <a:p>
            <a:pPr algn="ctr"/>
            <a:r>
              <a:rPr lang="en-US" dirty="0">
                <a:solidFill>
                  <a:schemeClr val="bg1"/>
                </a:solidFill>
              </a:rPr>
              <a:t>Female Preferred </a:t>
            </a:r>
            <a:r>
              <a:rPr lang="en-US" dirty="0" smtClean="0">
                <a:solidFill>
                  <a:schemeClr val="bg1"/>
                </a:solidFill>
              </a:rPr>
              <a:t>than </a:t>
            </a:r>
            <a:r>
              <a:rPr lang="en-US" dirty="0">
                <a:solidFill>
                  <a:schemeClr val="bg1"/>
                </a:solidFill>
              </a:rPr>
              <a:t>Male</a:t>
            </a:r>
          </a:p>
        </p:txBody>
      </p:sp>
      <p:sp>
        <p:nvSpPr>
          <p:cNvPr id="7" name="TextBox 6"/>
          <p:cNvSpPr txBox="1"/>
          <p:nvPr/>
        </p:nvSpPr>
        <p:spPr>
          <a:xfrm>
            <a:off x="4824028" y="3219822"/>
            <a:ext cx="3600400" cy="369332"/>
          </a:xfrm>
          <a:prstGeom prst="rect">
            <a:avLst/>
          </a:prstGeom>
          <a:noFill/>
        </p:spPr>
        <p:txBody>
          <a:bodyPr wrap="square" rtlCol="0">
            <a:spAutoFit/>
          </a:bodyPr>
          <a:lstStyle/>
          <a:p>
            <a:pPr algn="ctr"/>
            <a:r>
              <a:rPr lang="en-US" altLang="zh-CN" dirty="0" smtClean="0">
                <a:solidFill>
                  <a:schemeClr val="bg1"/>
                </a:solidFill>
              </a:rPr>
              <a:t>M</a:t>
            </a:r>
            <a:r>
              <a:rPr lang="en-US" dirty="0" smtClean="0">
                <a:solidFill>
                  <a:schemeClr val="bg1"/>
                </a:solidFill>
              </a:rPr>
              <a:t>ale </a:t>
            </a:r>
            <a:r>
              <a:rPr lang="en-US" dirty="0">
                <a:solidFill>
                  <a:schemeClr val="bg1"/>
                </a:solidFill>
              </a:rPr>
              <a:t>Preferred than </a:t>
            </a:r>
            <a:r>
              <a:rPr lang="en-US" altLang="zh-CN" dirty="0" smtClean="0">
                <a:solidFill>
                  <a:schemeClr val="bg1"/>
                </a:solidFill>
              </a:rPr>
              <a:t>fem</a:t>
            </a:r>
            <a:r>
              <a:rPr lang="en-US" dirty="0" smtClean="0">
                <a:solidFill>
                  <a:schemeClr val="bg1"/>
                </a:solidFill>
              </a:rPr>
              <a:t>ale</a:t>
            </a:r>
            <a:endParaRPr lang="en-US" dirty="0">
              <a:solidFill>
                <a:schemeClr val="bg1"/>
              </a:solidFill>
            </a:endParaRPr>
          </a:p>
        </p:txBody>
      </p:sp>
      <p:sp>
        <p:nvSpPr>
          <p:cNvPr id="8" name="TextBox 7"/>
          <p:cNvSpPr txBox="1"/>
          <p:nvPr/>
        </p:nvSpPr>
        <p:spPr>
          <a:xfrm>
            <a:off x="611560" y="4011910"/>
            <a:ext cx="7920880" cy="369332"/>
          </a:xfrm>
          <a:prstGeom prst="rect">
            <a:avLst/>
          </a:prstGeom>
          <a:noFill/>
        </p:spPr>
        <p:txBody>
          <a:bodyPr wrap="square" rtlCol="0">
            <a:spAutoFit/>
          </a:bodyPr>
          <a:lstStyle/>
          <a:p>
            <a:pPr algn="ctr"/>
            <a:r>
              <a:rPr lang="en-US" dirty="0" smtClean="0">
                <a:solidFill>
                  <a:schemeClr val="tx1">
                    <a:lumMod val="75000"/>
                    <a:lumOff val="25000"/>
                  </a:schemeClr>
                </a:solidFill>
              </a:rPr>
              <a:t> </a:t>
            </a:r>
            <a:r>
              <a:rPr lang="en-US" altLang="zh-CN" dirty="0" smtClean="0">
                <a:solidFill>
                  <a:schemeClr val="tx1">
                    <a:lumMod val="75000"/>
                    <a:lumOff val="25000"/>
                  </a:schemeClr>
                </a:solidFill>
              </a:rPr>
              <a:t>F</a:t>
            </a:r>
            <a:r>
              <a:rPr lang="en-US" dirty="0" smtClean="0">
                <a:solidFill>
                  <a:schemeClr val="tx1">
                    <a:lumMod val="75000"/>
                    <a:lumOff val="25000"/>
                  </a:schemeClr>
                </a:solidFill>
              </a:rPr>
              <a:t>emales and males did not rate different movie genres similarly!</a:t>
            </a:r>
            <a:endParaRPr lang="en-US" dirty="0">
              <a:solidFill>
                <a:schemeClr val="tx1">
                  <a:lumMod val="75000"/>
                  <a:lumOff val="25000"/>
                </a:schemeClr>
              </a:solidFill>
            </a:endParaRPr>
          </a:p>
        </p:txBody>
      </p:sp>
      <p:pic>
        <p:nvPicPr>
          <p:cNvPr id="9" name="Picture 8"/>
          <p:cNvPicPr>
            <a:picLocks noChangeAspect="1"/>
          </p:cNvPicPr>
          <p:nvPr/>
        </p:nvPicPr>
        <p:blipFill>
          <a:blip r:embed="rId3"/>
          <a:stretch>
            <a:fillRect/>
          </a:stretch>
        </p:blipFill>
        <p:spPr>
          <a:xfrm>
            <a:off x="4860032" y="1062166"/>
            <a:ext cx="3672408" cy="1968500"/>
          </a:xfrm>
          <a:prstGeom prst="rect">
            <a:avLst/>
          </a:prstGeom>
        </p:spPr>
      </p:pic>
    </p:spTree>
    <p:extLst>
      <p:ext uri="{BB962C8B-B14F-4D97-AF65-F5344CB8AC3E}">
        <p14:creationId xmlns:p14="http://schemas.microsoft.com/office/powerpoint/2010/main" val="1053993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578" y="195486"/>
            <a:ext cx="5096841" cy="677108"/>
          </a:xfrm>
        </p:spPr>
        <p:txBody>
          <a:bodyPr/>
          <a:lstStyle/>
          <a:p>
            <a:pPr algn="ctr"/>
            <a:r>
              <a:rPr lang="en-US" dirty="0">
                <a:solidFill>
                  <a:schemeClr val="tx1">
                    <a:lumMod val="75000"/>
                    <a:lumOff val="25000"/>
                  </a:schemeClr>
                </a:solidFill>
              </a:rPr>
              <a:t>standard deviation</a:t>
            </a:r>
          </a:p>
        </p:txBody>
      </p:sp>
      <p:pic>
        <p:nvPicPr>
          <p:cNvPr id="4" name="Picture 3"/>
          <p:cNvPicPr>
            <a:picLocks noChangeAspect="1"/>
          </p:cNvPicPr>
          <p:nvPr/>
        </p:nvPicPr>
        <p:blipFill>
          <a:blip r:embed="rId2"/>
          <a:stretch>
            <a:fillRect/>
          </a:stretch>
        </p:blipFill>
        <p:spPr>
          <a:xfrm>
            <a:off x="564237" y="1203598"/>
            <a:ext cx="4038600" cy="1739900"/>
          </a:xfrm>
          <a:prstGeom prst="rect">
            <a:avLst/>
          </a:prstGeom>
        </p:spPr>
      </p:pic>
      <p:pic>
        <p:nvPicPr>
          <p:cNvPr id="5" name="Picture 4"/>
          <p:cNvPicPr>
            <a:picLocks noChangeAspect="1"/>
          </p:cNvPicPr>
          <p:nvPr/>
        </p:nvPicPr>
        <p:blipFill>
          <a:blip r:embed="rId3"/>
          <a:stretch>
            <a:fillRect/>
          </a:stretch>
        </p:blipFill>
        <p:spPr>
          <a:xfrm>
            <a:off x="4716016" y="1203598"/>
            <a:ext cx="4038600" cy="1720850"/>
          </a:xfrm>
          <a:prstGeom prst="rect">
            <a:avLst/>
          </a:prstGeom>
        </p:spPr>
      </p:pic>
      <p:sp>
        <p:nvSpPr>
          <p:cNvPr id="6" name="TextBox 5"/>
          <p:cNvSpPr txBox="1"/>
          <p:nvPr/>
        </p:nvSpPr>
        <p:spPr>
          <a:xfrm>
            <a:off x="564237" y="3075806"/>
            <a:ext cx="4007761" cy="338554"/>
          </a:xfrm>
          <a:prstGeom prst="rect">
            <a:avLst/>
          </a:prstGeom>
          <a:noFill/>
        </p:spPr>
        <p:txBody>
          <a:bodyPr wrap="square" rtlCol="0">
            <a:spAutoFit/>
          </a:bodyPr>
          <a:lstStyle/>
          <a:p>
            <a:pPr algn="ctr"/>
            <a:r>
              <a:rPr lang="en-US" sz="1600" dirty="0" smtClean="0">
                <a:solidFill>
                  <a:schemeClr val="bg1"/>
                </a:solidFill>
              </a:rPr>
              <a:t>STD for movie genres ranked by male users</a:t>
            </a:r>
            <a:endParaRPr lang="en-US" sz="1600" dirty="0">
              <a:solidFill>
                <a:schemeClr val="bg1"/>
              </a:solidFill>
            </a:endParaRPr>
          </a:p>
        </p:txBody>
      </p:sp>
      <p:sp>
        <p:nvSpPr>
          <p:cNvPr id="7" name="TextBox 6"/>
          <p:cNvSpPr txBox="1"/>
          <p:nvPr/>
        </p:nvSpPr>
        <p:spPr>
          <a:xfrm>
            <a:off x="4571998" y="3070786"/>
            <a:ext cx="4392490" cy="369332"/>
          </a:xfrm>
          <a:prstGeom prst="rect">
            <a:avLst/>
          </a:prstGeom>
          <a:noFill/>
        </p:spPr>
        <p:txBody>
          <a:bodyPr wrap="square" rtlCol="0">
            <a:spAutoFit/>
          </a:bodyPr>
          <a:lstStyle/>
          <a:p>
            <a:pPr algn="ctr"/>
            <a:r>
              <a:rPr lang="en-US">
                <a:solidFill>
                  <a:schemeClr val="bg1"/>
                </a:solidFill>
              </a:rPr>
              <a:t>STD for movie genres ranked by </a:t>
            </a:r>
            <a:r>
              <a:rPr lang="en-US" smtClean="0">
                <a:solidFill>
                  <a:schemeClr val="bg1"/>
                </a:solidFill>
              </a:rPr>
              <a:t>female </a:t>
            </a:r>
            <a:r>
              <a:rPr lang="en-US">
                <a:solidFill>
                  <a:schemeClr val="bg1"/>
                </a:solidFill>
              </a:rPr>
              <a:t>users</a:t>
            </a:r>
            <a:endParaRPr lang="en-US" dirty="0">
              <a:solidFill>
                <a:schemeClr val="bg1"/>
              </a:solidFill>
            </a:endParaRPr>
          </a:p>
        </p:txBody>
      </p:sp>
      <p:sp>
        <p:nvSpPr>
          <p:cNvPr id="8" name="TextBox 7"/>
          <p:cNvSpPr txBox="1"/>
          <p:nvPr/>
        </p:nvSpPr>
        <p:spPr>
          <a:xfrm>
            <a:off x="683568" y="3651870"/>
            <a:ext cx="8071048" cy="1323439"/>
          </a:xfrm>
          <a:prstGeom prst="rect">
            <a:avLst/>
          </a:prstGeom>
          <a:noFill/>
        </p:spPr>
        <p:txBody>
          <a:bodyPr wrap="square" rtlCol="0">
            <a:spAutoFit/>
          </a:bodyPr>
          <a:lstStyle/>
          <a:p>
            <a:r>
              <a:rPr lang="en-US" sz="1600" dirty="0">
                <a:solidFill>
                  <a:schemeClr val="tx1">
                    <a:lumMod val="75000"/>
                    <a:lumOff val="25000"/>
                  </a:schemeClr>
                </a:solidFill>
              </a:rPr>
              <a:t>Another way to measure the differential is through the spread, otherwise known as the standard deviation. For male, '</a:t>
            </a:r>
            <a:r>
              <a:rPr lang="en-US" sz="1600" dirty="0" err="1">
                <a:solidFill>
                  <a:schemeClr val="tx1">
                    <a:lumMod val="75000"/>
                    <a:lumOff val="25000"/>
                  </a:schemeClr>
                </a:solidFill>
              </a:rPr>
              <a:t>Action|Horror</a:t>
            </a:r>
            <a:r>
              <a:rPr lang="en-US" sz="1600" dirty="0">
                <a:solidFill>
                  <a:schemeClr val="tx1">
                    <a:lumMod val="75000"/>
                    <a:lumOff val="25000"/>
                  </a:schemeClr>
                </a:solidFill>
              </a:rPr>
              <a:t>' took the top prize with the highest standard deviation of 1.271567. Therefore, the ratings male users assigned to '</a:t>
            </a:r>
            <a:r>
              <a:rPr lang="en-US" sz="1600" dirty="0" err="1">
                <a:solidFill>
                  <a:schemeClr val="tx1">
                    <a:lumMod val="75000"/>
                    <a:lumOff val="25000"/>
                  </a:schemeClr>
                </a:solidFill>
              </a:rPr>
              <a:t>Action|Horror</a:t>
            </a:r>
            <a:r>
              <a:rPr lang="en-US" sz="1600" dirty="0">
                <a:solidFill>
                  <a:schemeClr val="tx1">
                    <a:lumMod val="75000"/>
                    <a:lumOff val="25000"/>
                  </a:schemeClr>
                </a:solidFill>
              </a:rPr>
              <a:t>' movies differed more among each other than for other genres; For female, 'Sci-Fi' </a:t>
            </a:r>
            <a:r>
              <a:rPr lang="en-US" sz="1600" dirty="0" err="1">
                <a:solidFill>
                  <a:schemeClr val="tx1">
                    <a:lumMod val="75000"/>
                    <a:lumOff val="25000"/>
                  </a:schemeClr>
                </a:solidFill>
              </a:rPr>
              <a:t>undoubtly</a:t>
            </a:r>
            <a:r>
              <a:rPr lang="en-US" sz="1600" dirty="0">
                <a:solidFill>
                  <a:schemeClr val="tx1">
                    <a:lumMod val="75000"/>
                    <a:lumOff val="25000"/>
                  </a:schemeClr>
                </a:solidFill>
              </a:rPr>
              <a:t> ranked the TOP 1 movie genre with the highest standard deviation of 1.386618.</a:t>
            </a:r>
          </a:p>
        </p:txBody>
      </p:sp>
    </p:spTree>
    <p:extLst>
      <p:ext uri="{BB962C8B-B14F-4D97-AF65-F5344CB8AC3E}">
        <p14:creationId xmlns:p14="http://schemas.microsoft.com/office/powerpoint/2010/main" val="619239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50012"/>
            <a:ext cx="6696744" cy="430887"/>
          </a:xfrm>
        </p:spPr>
        <p:txBody>
          <a:bodyPr/>
          <a:lstStyle/>
          <a:p>
            <a:pPr algn="ctr"/>
            <a:r>
              <a:rPr lang="en-US" sz="2800" b="1" dirty="0"/>
              <a:t>Explore Ratings among different age </a:t>
            </a:r>
            <a:r>
              <a:rPr lang="en-US" sz="2800" b="1" dirty="0" smtClean="0"/>
              <a:t>groups</a:t>
            </a:r>
            <a:endParaRPr lang="en-US" sz="2800" dirty="0"/>
          </a:p>
        </p:txBody>
      </p:sp>
      <p:pic>
        <p:nvPicPr>
          <p:cNvPr id="4" name="Picture 3"/>
          <p:cNvPicPr>
            <a:picLocks noChangeAspect="1"/>
          </p:cNvPicPr>
          <p:nvPr/>
        </p:nvPicPr>
        <p:blipFill>
          <a:blip r:embed="rId2"/>
          <a:stretch>
            <a:fillRect/>
          </a:stretch>
        </p:blipFill>
        <p:spPr>
          <a:xfrm>
            <a:off x="1845630" y="915566"/>
            <a:ext cx="5092700" cy="3168352"/>
          </a:xfrm>
          <a:prstGeom prst="rect">
            <a:avLst/>
          </a:prstGeom>
        </p:spPr>
      </p:pic>
    </p:spTree>
    <p:extLst>
      <p:ext uri="{BB962C8B-B14F-4D97-AF65-F5344CB8AC3E}">
        <p14:creationId xmlns:p14="http://schemas.microsoft.com/office/powerpoint/2010/main" val="1610768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50012"/>
            <a:ext cx="7272808" cy="430887"/>
          </a:xfrm>
        </p:spPr>
        <p:txBody>
          <a:bodyPr/>
          <a:lstStyle/>
          <a:p>
            <a:pPr algn="ctr"/>
            <a:r>
              <a:rPr lang="en-US" sz="2800" dirty="0" smtClean="0">
                <a:solidFill>
                  <a:schemeClr val="tx1">
                    <a:lumMod val="75000"/>
                    <a:lumOff val="25000"/>
                  </a:schemeClr>
                </a:solidFill>
              </a:rPr>
              <a:t>Size and averaged rating for different age groups</a:t>
            </a:r>
            <a:endParaRPr lang="en-US" sz="28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899592" y="1059582"/>
            <a:ext cx="2044700" cy="3365500"/>
          </a:xfrm>
          <a:prstGeom prst="rect">
            <a:avLst/>
          </a:prstGeom>
        </p:spPr>
      </p:pic>
      <p:pic>
        <p:nvPicPr>
          <p:cNvPr id="5" name="Picture 4"/>
          <p:cNvPicPr>
            <a:picLocks noChangeAspect="1"/>
          </p:cNvPicPr>
          <p:nvPr/>
        </p:nvPicPr>
        <p:blipFill>
          <a:blip r:embed="rId3"/>
          <a:stretch>
            <a:fillRect/>
          </a:stretch>
        </p:blipFill>
        <p:spPr>
          <a:xfrm>
            <a:off x="3995936" y="1059582"/>
            <a:ext cx="3479800" cy="1990827"/>
          </a:xfrm>
          <a:prstGeom prst="rect">
            <a:avLst/>
          </a:prstGeom>
        </p:spPr>
      </p:pic>
      <p:sp>
        <p:nvSpPr>
          <p:cNvPr id="6" name="TextBox 5"/>
          <p:cNvSpPr txBox="1"/>
          <p:nvPr/>
        </p:nvSpPr>
        <p:spPr>
          <a:xfrm>
            <a:off x="3995936" y="3776820"/>
            <a:ext cx="3528392" cy="646331"/>
          </a:xfrm>
          <a:prstGeom prst="rect">
            <a:avLst/>
          </a:prstGeom>
          <a:noFill/>
        </p:spPr>
        <p:txBody>
          <a:bodyPr wrap="square" rtlCol="0">
            <a:spAutoFit/>
          </a:bodyPr>
          <a:lstStyle/>
          <a:p>
            <a:r>
              <a:rPr lang="en-US" dirty="0">
                <a:solidFill>
                  <a:schemeClr val="tx1">
                    <a:lumMod val="75000"/>
                    <a:lumOff val="25000"/>
                  </a:schemeClr>
                </a:solidFill>
              </a:rPr>
              <a:t>Young users seem a bit more critical than other age groups.</a:t>
            </a:r>
          </a:p>
        </p:txBody>
      </p:sp>
    </p:spTree>
    <p:extLst>
      <p:ext uri="{BB962C8B-B14F-4D97-AF65-F5344CB8AC3E}">
        <p14:creationId xmlns:p14="http://schemas.microsoft.com/office/powerpoint/2010/main" val="1144595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17" y="267494"/>
            <a:ext cx="7454764" cy="430887"/>
          </a:xfrm>
        </p:spPr>
        <p:txBody>
          <a:bodyPr/>
          <a:lstStyle/>
          <a:p>
            <a:pPr algn="ctr"/>
            <a:r>
              <a:rPr lang="en-US" sz="2800" b="1" dirty="0">
                <a:solidFill>
                  <a:schemeClr val="tx1">
                    <a:lumMod val="75000"/>
                    <a:lumOff val="25000"/>
                  </a:schemeClr>
                </a:solidFill>
              </a:rPr>
              <a:t>Explore Ratings among different age groups</a:t>
            </a:r>
            <a:endParaRPr lang="en-US" sz="28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717636" y="949826"/>
            <a:ext cx="7708726" cy="3633629"/>
          </a:xfrm>
          <a:prstGeom prst="rect">
            <a:avLst/>
          </a:prstGeom>
        </p:spPr>
      </p:pic>
    </p:spTree>
    <p:extLst>
      <p:ext uri="{BB962C8B-B14F-4D97-AF65-F5344CB8AC3E}">
        <p14:creationId xmlns:p14="http://schemas.microsoft.com/office/powerpoint/2010/main" val="114651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72008" y="1347614"/>
            <a:ext cx="4499992" cy="2844334"/>
          </a:xfrm>
          <a:prstGeom prst="rect">
            <a:avLst/>
          </a:prstGeom>
        </p:spPr>
      </p:pic>
      <p:sp>
        <p:nvSpPr>
          <p:cNvPr id="2" name="Title 1">
            <a:extLst>
              <a:ext uri="{FF2B5EF4-FFF2-40B4-BE49-F238E27FC236}">
                <a16:creationId xmlns:a16="http://schemas.microsoft.com/office/drawing/2014/main" xmlns="" id="{200A2E5A-7983-489D-85D3-4870117479B4}"/>
              </a:ext>
            </a:extLst>
          </p:cNvPr>
          <p:cNvSpPr>
            <a:spLocks noGrp="1"/>
          </p:cNvSpPr>
          <p:nvPr>
            <p:ph type="title"/>
          </p:nvPr>
        </p:nvSpPr>
        <p:spPr>
          <a:xfrm>
            <a:off x="628650" y="273843"/>
            <a:ext cx="7886700" cy="994173"/>
          </a:xfrm>
        </p:spPr>
        <p:txBody>
          <a:bodyPr>
            <a:normAutofit fontScale="90000"/>
          </a:bodyPr>
          <a:lstStyle/>
          <a:p>
            <a:pPr algn="ctr"/>
            <a:r>
              <a:rPr lang="en-US" altLang="zh-CN" sz="4900" dirty="0">
                <a:solidFill>
                  <a:schemeClr val="tx1">
                    <a:lumMod val="75000"/>
                    <a:lumOff val="25000"/>
                  </a:schemeClr>
                </a:solidFill>
              </a:rPr>
              <a:t>Basic details of the data</a:t>
            </a:r>
            <a:r>
              <a:rPr lang="en-US" altLang="zh-CN" dirty="0">
                <a:solidFill>
                  <a:schemeClr val="tx1">
                    <a:lumMod val="75000"/>
                    <a:lumOff val="25000"/>
                  </a:schemeClr>
                </a:solidFill>
              </a:rPr>
              <a:t/>
            </a:r>
            <a:br>
              <a:rPr lang="en-US" altLang="zh-CN" dirty="0">
                <a:solidFill>
                  <a:schemeClr val="tx1">
                    <a:lumMod val="75000"/>
                    <a:lumOff val="25000"/>
                  </a:schemeClr>
                </a:solidFill>
              </a:rPr>
            </a:br>
            <a:endParaRPr lang="zh-CN" alt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5A83587B-8FF1-4B7E-8C14-B33F95FC239C}"/>
              </a:ext>
            </a:extLst>
          </p:cNvPr>
          <p:cNvSpPr>
            <a:spLocks noGrp="1"/>
          </p:cNvSpPr>
          <p:nvPr>
            <p:ph type="body" idx="1"/>
          </p:nvPr>
        </p:nvSpPr>
        <p:spPr>
          <a:xfrm>
            <a:off x="4786314" y="1928808"/>
            <a:ext cx="4143404" cy="2071702"/>
          </a:xfrm>
        </p:spPr>
        <p:txBody>
          <a:bodyPr>
            <a:normAutofit/>
          </a:bodyPr>
          <a:lstStyle/>
          <a:p>
            <a:r>
              <a:rPr lang="en-US" altLang="zh-CN" sz="1500" dirty="0">
                <a:solidFill>
                  <a:schemeClr val="tx1">
                    <a:lumMod val="75000"/>
                    <a:lumOff val="25000"/>
                  </a:schemeClr>
                </a:solidFill>
              </a:rPr>
              <a:t>1.</a:t>
            </a:r>
            <a:r>
              <a:rPr lang="en-US" sz="1600" dirty="0">
                <a:solidFill>
                  <a:schemeClr val="tx1">
                    <a:lumMod val="75000"/>
                    <a:lumOff val="25000"/>
                  </a:schemeClr>
                </a:solidFill>
              </a:rPr>
              <a:t>  Ratings</a:t>
            </a:r>
            <a:r>
              <a:rPr lang="zh-CN" altLang="en-US" sz="1600" dirty="0">
                <a:solidFill>
                  <a:schemeClr val="tx1">
                    <a:lumMod val="75000"/>
                    <a:lumOff val="25000"/>
                  </a:schemeClr>
                </a:solidFill>
              </a:rPr>
              <a:t>：</a:t>
            </a:r>
            <a:r>
              <a:rPr lang="en-US" sz="1600" dirty="0">
                <a:solidFill>
                  <a:schemeClr val="tx1">
                    <a:lumMod val="75000"/>
                    <a:lumOff val="25000"/>
                  </a:schemeClr>
                </a:solidFill>
              </a:rPr>
              <a:t>1,000,209 anonymous ratings</a:t>
            </a:r>
            <a:endParaRPr lang="en-US" altLang="zh-CN" sz="1500" dirty="0">
              <a:solidFill>
                <a:schemeClr val="tx1">
                  <a:lumMod val="75000"/>
                  <a:lumOff val="25000"/>
                </a:schemeClr>
              </a:solidFill>
            </a:endParaRPr>
          </a:p>
          <a:p>
            <a:endParaRPr lang="en-US" altLang="zh-CN" sz="1500" dirty="0">
              <a:solidFill>
                <a:schemeClr val="tx1">
                  <a:lumMod val="75000"/>
                  <a:lumOff val="25000"/>
                </a:schemeClr>
              </a:solidFill>
            </a:endParaRPr>
          </a:p>
          <a:p>
            <a:endParaRPr lang="en-US" altLang="zh-CN" sz="1500" dirty="0">
              <a:solidFill>
                <a:schemeClr val="tx1">
                  <a:lumMod val="75000"/>
                  <a:lumOff val="25000"/>
                </a:schemeClr>
              </a:solidFill>
            </a:endParaRPr>
          </a:p>
          <a:p>
            <a:r>
              <a:rPr lang="en-US" altLang="zh-CN" sz="1500" dirty="0">
                <a:solidFill>
                  <a:schemeClr val="tx1">
                    <a:lumMod val="75000"/>
                    <a:lumOff val="25000"/>
                  </a:schemeClr>
                </a:solidFill>
              </a:rPr>
              <a:t>2.  </a:t>
            </a:r>
            <a:r>
              <a:rPr lang="en-US" sz="1600" dirty="0">
                <a:solidFill>
                  <a:schemeClr val="tx1">
                    <a:lumMod val="75000"/>
                    <a:lumOff val="25000"/>
                  </a:schemeClr>
                </a:solidFill>
              </a:rPr>
              <a:t>Movies</a:t>
            </a:r>
            <a:r>
              <a:rPr lang="zh-CN" altLang="en-US" sz="1600" dirty="0">
                <a:solidFill>
                  <a:schemeClr val="tx1">
                    <a:lumMod val="75000"/>
                    <a:lumOff val="25000"/>
                  </a:schemeClr>
                </a:solidFill>
              </a:rPr>
              <a:t>：</a:t>
            </a:r>
            <a:r>
              <a:rPr lang="en-US" sz="1600" dirty="0">
                <a:solidFill>
                  <a:schemeClr val="tx1">
                    <a:lumMod val="75000"/>
                    <a:lumOff val="25000"/>
                  </a:schemeClr>
                </a:solidFill>
              </a:rPr>
              <a:t> </a:t>
            </a:r>
            <a:r>
              <a:rPr lang="en-US" altLang="zh-CN" sz="1600" dirty="0">
                <a:solidFill>
                  <a:schemeClr val="tx1">
                    <a:lumMod val="75000"/>
                    <a:lumOff val="25000"/>
                  </a:schemeClr>
                </a:solidFill>
              </a:rPr>
              <a:t>a</a:t>
            </a:r>
            <a:r>
              <a:rPr lang="en-US" sz="1600" dirty="0">
                <a:solidFill>
                  <a:schemeClr val="tx1">
                    <a:lumMod val="75000"/>
                    <a:lumOff val="25000"/>
                  </a:schemeClr>
                </a:solidFill>
              </a:rPr>
              <a:t>pproximately 3,900 movies</a:t>
            </a:r>
            <a:endParaRPr lang="en-US" altLang="zh-CN" sz="1500" dirty="0">
              <a:solidFill>
                <a:schemeClr val="tx1">
                  <a:lumMod val="75000"/>
                  <a:lumOff val="25000"/>
                </a:schemeClr>
              </a:solidFill>
            </a:endParaRPr>
          </a:p>
          <a:p>
            <a:endParaRPr lang="en-US" altLang="zh-CN" sz="1500" dirty="0">
              <a:solidFill>
                <a:schemeClr val="tx1">
                  <a:lumMod val="75000"/>
                  <a:lumOff val="25000"/>
                </a:schemeClr>
              </a:solidFill>
            </a:endParaRPr>
          </a:p>
          <a:p>
            <a:endParaRPr lang="en-US" altLang="zh-CN" sz="1500" dirty="0">
              <a:solidFill>
                <a:schemeClr val="tx1">
                  <a:lumMod val="75000"/>
                  <a:lumOff val="25000"/>
                </a:schemeClr>
              </a:solidFill>
            </a:endParaRPr>
          </a:p>
          <a:p>
            <a:r>
              <a:rPr lang="en-US" altLang="zh-CN" sz="1500" dirty="0">
                <a:solidFill>
                  <a:schemeClr val="tx1">
                    <a:lumMod val="75000"/>
                    <a:lumOff val="25000"/>
                  </a:schemeClr>
                </a:solidFill>
              </a:rPr>
              <a:t>3.</a:t>
            </a:r>
            <a:r>
              <a:rPr lang="en-US" sz="1600" dirty="0">
                <a:solidFill>
                  <a:schemeClr val="tx1">
                    <a:lumMod val="75000"/>
                    <a:lumOff val="25000"/>
                  </a:schemeClr>
                </a:solidFill>
              </a:rPr>
              <a:t>  Users:  6,040 MovieLens users</a:t>
            </a:r>
            <a:endParaRPr lang="zh-CN" altLang="en-US" sz="1500" dirty="0">
              <a:solidFill>
                <a:schemeClr val="tx1">
                  <a:lumMod val="75000"/>
                  <a:lumOff val="25000"/>
                </a:schemeClr>
              </a:solidFill>
            </a:endParaRPr>
          </a:p>
        </p:txBody>
      </p:sp>
    </p:spTree>
    <p:extLst>
      <p:ext uri="{BB962C8B-B14F-4D97-AF65-F5344CB8AC3E}">
        <p14:creationId xmlns:p14="http://schemas.microsoft.com/office/powerpoint/2010/main" val="428357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595" y="267494"/>
            <a:ext cx="7272808" cy="430887"/>
          </a:xfrm>
        </p:spPr>
        <p:txBody>
          <a:bodyPr/>
          <a:lstStyle/>
          <a:p>
            <a:pPr algn="ctr"/>
            <a:r>
              <a:rPr lang="en-US" sz="2800" b="1" dirty="0">
                <a:solidFill>
                  <a:schemeClr val="tx1">
                    <a:lumMod val="75000"/>
                    <a:lumOff val="25000"/>
                  </a:schemeClr>
                </a:solidFill>
              </a:rPr>
              <a:t>Recommender System using Matrix </a:t>
            </a:r>
            <a:r>
              <a:rPr lang="en-US" sz="2800" b="1" dirty="0" smtClean="0">
                <a:solidFill>
                  <a:schemeClr val="tx1">
                    <a:lumMod val="75000"/>
                    <a:lumOff val="25000"/>
                  </a:schemeClr>
                </a:solidFill>
              </a:rPr>
              <a:t>Factorization</a:t>
            </a:r>
            <a:endParaRPr lang="en-US" sz="2800" dirty="0">
              <a:solidFill>
                <a:schemeClr val="tx1">
                  <a:lumMod val="75000"/>
                  <a:lumOff val="25000"/>
                </a:schemeClr>
              </a:solidFill>
            </a:endParaRPr>
          </a:p>
        </p:txBody>
      </p:sp>
      <p:sp>
        <p:nvSpPr>
          <p:cNvPr id="4" name="TextBox 3"/>
          <p:cNvSpPr txBox="1"/>
          <p:nvPr/>
        </p:nvSpPr>
        <p:spPr>
          <a:xfrm>
            <a:off x="683568" y="915566"/>
            <a:ext cx="7632848" cy="4001095"/>
          </a:xfrm>
          <a:prstGeom prst="rect">
            <a:avLst/>
          </a:prstGeom>
          <a:noFill/>
        </p:spPr>
        <p:txBody>
          <a:bodyPr wrap="square" rtlCol="0">
            <a:spAutoFit/>
          </a:bodyPr>
          <a:lstStyle/>
          <a:p>
            <a:r>
              <a:rPr lang="en-US" altLang="zh-CN" sz="2000" b="1" dirty="0" smtClean="0">
                <a:solidFill>
                  <a:schemeClr val="tx1">
                    <a:lumMod val="75000"/>
                    <a:lumOff val="25000"/>
                  </a:schemeClr>
                </a:solidFill>
              </a:rPr>
              <a:t>Low-Rank</a:t>
            </a:r>
            <a:r>
              <a:rPr lang="en-US" sz="2000" b="1" dirty="0" smtClean="0">
                <a:solidFill>
                  <a:schemeClr val="tx1">
                    <a:lumMod val="75000"/>
                    <a:lumOff val="25000"/>
                  </a:schemeClr>
                </a:solidFill>
              </a:rPr>
              <a:t> Matrix </a:t>
            </a:r>
            <a:r>
              <a:rPr lang="en-US" sz="2000" b="1" dirty="0">
                <a:solidFill>
                  <a:schemeClr val="tx1">
                    <a:lumMod val="75000"/>
                    <a:lumOff val="25000"/>
                  </a:schemeClr>
                </a:solidFill>
              </a:rPr>
              <a:t>Factorization via Singular Value </a:t>
            </a:r>
            <a:r>
              <a:rPr lang="en-US" sz="2000" b="1" dirty="0" smtClean="0">
                <a:solidFill>
                  <a:schemeClr val="tx1">
                    <a:lumMod val="75000"/>
                    <a:lumOff val="25000"/>
                  </a:schemeClr>
                </a:solidFill>
              </a:rPr>
              <a:t>Decomposition</a:t>
            </a:r>
            <a:r>
              <a:rPr lang="zh-CN" altLang="en-US" sz="2000" b="1" dirty="0" smtClean="0">
                <a:solidFill>
                  <a:schemeClr val="tx1">
                    <a:lumMod val="75000"/>
                    <a:lumOff val="25000"/>
                  </a:schemeClr>
                </a:solidFill>
              </a:rPr>
              <a:t>：</a:t>
            </a:r>
            <a:endParaRPr lang="en-US" sz="2000" b="1" dirty="0" smtClean="0">
              <a:solidFill>
                <a:schemeClr val="tx1">
                  <a:lumMod val="75000"/>
                  <a:lumOff val="25000"/>
                </a:schemeClr>
              </a:solidFill>
            </a:endParaRPr>
          </a:p>
          <a:p>
            <a:endParaRPr lang="en-US" dirty="0" smtClean="0">
              <a:solidFill>
                <a:schemeClr val="bg1"/>
              </a:solidFill>
            </a:endParaRPr>
          </a:p>
          <a:p>
            <a:r>
              <a:rPr lang="en-US" dirty="0" smtClean="0">
                <a:solidFill>
                  <a:schemeClr val="tx1">
                    <a:lumMod val="75000"/>
                    <a:lumOff val="25000"/>
                  </a:schemeClr>
                </a:solidFill>
              </a:rPr>
              <a:t>Matrix </a:t>
            </a:r>
            <a:r>
              <a:rPr lang="en-US" dirty="0">
                <a:solidFill>
                  <a:schemeClr val="tx1">
                    <a:lumMod val="75000"/>
                    <a:lumOff val="25000"/>
                  </a:schemeClr>
                </a:solidFill>
              </a:rPr>
              <a:t>factorization is the breaking down of one matrix into a product of multiple matrices. It’s extremely well studied in mathematics, and it’s highly useful. </a:t>
            </a:r>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So </a:t>
            </a:r>
            <a:r>
              <a:rPr lang="en-US" dirty="0">
                <a:solidFill>
                  <a:schemeClr val="tx1">
                    <a:lumMod val="75000"/>
                    <a:lumOff val="25000"/>
                  </a:schemeClr>
                </a:solidFill>
              </a:rPr>
              <a:t>what is singular value decomposition (SVD)? At a high level, SVD is an algorithm that decomposes a matrix </a:t>
            </a:r>
            <a:r>
              <a:rPr lang="en-US" dirty="0" smtClean="0">
                <a:solidFill>
                  <a:schemeClr val="tx1">
                    <a:lumMod val="75000"/>
                    <a:lumOff val="25000"/>
                  </a:schemeClr>
                </a:solidFill>
              </a:rPr>
              <a:t>R</a:t>
            </a:r>
            <a:r>
              <a:rPr lang="en-US" dirty="0">
                <a:solidFill>
                  <a:schemeClr val="tx1">
                    <a:lumMod val="75000"/>
                    <a:lumOff val="25000"/>
                  </a:schemeClr>
                </a:solidFill>
              </a:rPr>
              <a:t> into the best lower rank (i.e. smaller/simpler) approximation of the original matrix </a:t>
            </a:r>
            <a:r>
              <a:rPr lang="en-US" dirty="0" smtClean="0">
                <a:solidFill>
                  <a:schemeClr val="tx1">
                    <a:lumMod val="75000"/>
                    <a:lumOff val="25000"/>
                  </a:schemeClr>
                </a:solidFill>
              </a:rPr>
              <a:t>R. </a:t>
            </a:r>
            <a:r>
              <a:rPr lang="en-US" dirty="0">
                <a:solidFill>
                  <a:schemeClr val="tx1">
                    <a:lumMod val="75000"/>
                    <a:lumOff val="25000"/>
                  </a:schemeClr>
                </a:solidFill>
              </a:rPr>
              <a:t>Mathematically, it decomposes RR into two unitary matrices and a diagonal </a:t>
            </a:r>
            <a:r>
              <a:rPr lang="en-US" dirty="0" smtClean="0">
                <a:solidFill>
                  <a:schemeClr val="tx1">
                    <a:lumMod val="75000"/>
                    <a:lumOff val="25000"/>
                  </a:schemeClr>
                </a:solidFill>
              </a:rPr>
              <a:t>matrix.</a:t>
            </a:r>
          </a:p>
          <a:p>
            <a:endParaRPr lang="en-US" dirty="0" smtClean="0">
              <a:solidFill>
                <a:schemeClr val="tx1">
                  <a:lumMod val="75000"/>
                  <a:lumOff val="25000"/>
                </a:schemeClr>
              </a:solidFill>
            </a:endParaRPr>
          </a:p>
          <a:p>
            <a:r>
              <a:rPr lang="en-US" dirty="0" smtClean="0">
                <a:solidFill>
                  <a:schemeClr val="tx1">
                    <a:lumMod val="75000"/>
                    <a:lumOff val="25000"/>
                  </a:schemeClr>
                </a:solidFill>
              </a:rPr>
              <a:t>To </a:t>
            </a:r>
            <a:r>
              <a:rPr lang="en-US" dirty="0">
                <a:solidFill>
                  <a:schemeClr val="tx1">
                    <a:lumMod val="75000"/>
                    <a:lumOff val="25000"/>
                  </a:schemeClr>
                </a:solidFill>
              </a:rPr>
              <a:t>get the lower rank approximation, we take these matrices and keep only the top </a:t>
            </a:r>
            <a:r>
              <a:rPr lang="en-US" dirty="0" smtClean="0">
                <a:solidFill>
                  <a:schemeClr val="tx1">
                    <a:lumMod val="75000"/>
                    <a:lumOff val="25000"/>
                  </a:schemeClr>
                </a:solidFill>
              </a:rPr>
              <a:t>k features</a:t>
            </a:r>
            <a:r>
              <a:rPr lang="en-US" dirty="0">
                <a:solidFill>
                  <a:schemeClr val="tx1">
                    <a:lumMod val="75000"/>
                    <a:lumOff val="25000"/>
                  </a:schemeClr>
                </a:solidFill>
              </a:rPr>
              <a:t>, which we think of as the </a:t>
            </a:r>
            <a:r>
              <a:rPr lang="en-US" dirty="0" smtClean="0">
                <a:solidFill>
                  <a:schemeClr val="tx1">
                    <a:lumMod val="75000"/>
                    <a:lumOff val="25000"/>
                  </a:schemeClr>
                </a:solidFill>
              </a:rPr>
              <a:t>k</a:t>
            </a:r>
            <a:r>
              <a:rPr lang="en-US" dirty="0">
                <a:solidFill>
                  <a:schemeClr val="tx1">
                    <a:lumMod val="75000"/>
                    <a:lumOff val="25000"/>
                  </a:schemeClr>
                </a:solidFill>
              </a:rPr>
              <a:t> most important underlying taste and preference vectors</a:t>
            </a:r>
            <a:r>
              <a:rPr lang="en-US" dirty="0" smtClean="0">
                <a:solidFill>
                  <a:schemeClr val="tx1">
                    <a:lumMod val="75000"/>
                    <a:lumOff val="25000"/>
                  </a:schemeClr>
                </a:solidFill>
              </a:rPr>
              <a:t>.</a:t>
            </a:r>
          </a:p>
        </p:txBody>
      </p:sp>
    </p:spTree>
    <p:extLst>
      <p:ext uri="{BB962C8B-B14F-4D97-AF65-F5344CB8AC3E}">
        <p14:creationId xmlns:p14="http://schemas.microsoft.com/office/powerpoint/2010/main" val="814522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9488" y="267494"/>
            <a:ext cx="4608512" cy="430887"/>
          </a:xfrm>
        </p:spPr>
        <p:txBody>
          <a:bodyPr/>
          <a:lstStyle/>
          <a:p>
            <a:pPr algn="ctr"/>
            <a:r>
              <a:rPr lang="en-US" sz="2800" dirty="0" smtClean="0">
                <a:solidFill>
                  <a:schemeClr val="tx1">
                    <a:lumMod val="75000"/>
                    <a:lumOff val="25000"/>
                  </a:schemeClr>
                </a:solidFill>
              </a:rPr>
              <a:t>Recommender System</a:t>
            </a:r>
            <a:endParaRPr lang="en-US" sz="2800" dirty="0">
              <a:solidFill>
                <a:schemeClr val="tx1">
                  <a:lumMod val="75000"/>
                  <a:lumOff val="25000"/>
                </a:schemeClr>
              </a:solidFill>
            </a:endParaRPr>
          </a:p>
        </p:txBody>
      </p:sp>
      <p:graphicFrame>
        <p:nvGraphicFramePr>
          <p:cNvPr id="6" name="Diagram 5"/>
          <p:cNvGraphicFramePr/>
          <p:nvPr>
            <p:extLst>
              <p:ext uri="{D42A27DB-BD31-4B8C-83A1-F6EECF244321}">
                <p14:modId xmlns:p14="http://schemas.microsoft.com/office/powerpoint/2010/main" val="302240773"/>
              </p:ext>
            </p:extLst>
          </p:nvPr>
        </p:nvGraphicFramePr>
        <p:xfrm>
          <a:off x="1505744" y="7715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04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19" y="267494"/>
            <a:ext cx="6840760" cy="430887"/>
          </a:xfrm>
        </p:spPr>
        <p:txBody>
          <a:bodyPr/>
          <a:lstStyle/>
          <a:p>
            <a:pPr algn="ctr"/>
            <a:r>
              <a:rPr lang="en-US" sz="2800" dirty="0" smtClean="0">
                <a:solidFill>
                  <a:schemeClr val="tx1">
                    <a:lumMod val="75000"/>
                    <a:lumOff val="25000"/>
                  </a:schemeClr>
                </a:solidFill>
              </a:rPr>
              <a:t>Predict Users’ possible 5-star rating movies</a:t>
            </a:r>
            <a:endParaRPr lang="en-US" sz="28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395536" y="1131590"/>
            <a:ext cx="4266021" cy="2088232"/>
          </a:xfrm>
          <a:prstGeom prst="rect">
            <a:avLst/>
          </a:prstGeom>
        </p:spPr>
      </p:pic>
      <p:pic>
        <p:nvPicPr>
          <p:cNvPr id="5" name="Picture 4"/>
          <p:cNvPicPr>
            <a:picLocks noChangeAspect="1"/>
          </p:cNvPicPr>
          <p:nvPr/>
        </p:nvPicPr>
        <p:blipFill>
          <a:blip r:embed="rId3"/>
          <a:stretch>
            <a:fillRect/>
          </a:stretch>
        </p:blipFill>
        <p:spPr>
          <a:xfrm>
            <a:off x="5436096" y="1131590"/>
            <a:ext cx="3242604" cy="2088231"/>
          </a:xfrm>
          <a:prstGeom prst="rect">
            <a:avLst/>
          </a:prstGeom>
        </p:spPr>
      </p:pic>
      <p:sp>
        <p:nvSpPr>
          <p:cNvPr id="6" name="TextBox 5"/>
          <p:cNvSpPr txBox="1"/>
          <p:nvPr/>
        </p:nvSpPr>
        <p:spPr>
          <a:xfrm>
            <a:off x="440314" y="3363838"/>
            <a:ext cx="4176464" cy="369332"/>
          </a:xfrm>
          <a:prstGeom prst="rect">
            <a:avLst/>
          </a:prstGeom>
          <a:noFill/>
        </p:spPr>
        <p:txBody>
          <a:bodyPr wrap="square" rtlCol="0">
            <a:spAutoFit/>
          </a:bodyPr>
          <a:lstStyle/>
          <a:p>
            <a:r>
              <a:rPr lang="en-US" dirty="0" smtClean="0">
                <a:solidFill>
                  <a:schemeClr val="tx1">
                    <a:lumMod val="75000"/>
                    <a:lumOff val="25000"/>
                  </a:schemeClr>
                </a:solidFill>
              </a:rPr>
              <a:t>Ten movies that </a:t>
            </a:r>
            <a:r>
              <a:rPr lang="en-US" dirty="0" err="1" smtClean="0">
                <a:solidFill>
                  <a:schemeClr val="tx1">
                    <a:lumMod val="75000"/>
                    <a:lumOff val="25000"/>
                  </a:schemeClr>
                </a:solidFill>
              </a:rPr>
              <a:t>UserID</a:t>
            </a:r>
            <a:r>
              <a:rPr lang="en-US" dirty="0" smtClean="0">
                <a:solidFill>
                  <a:schemeClr val="tx1">
                    <a:lumMod val="75000"/>
                    <a:lumOff val="25000"/>
                  </a:schemeClr>
                </a:solidFill>
              </a:rPr>
              <a:t> 800 has rated</a:t>
            </a:r>
            <a:endParaRPr lang="en-US" dirty="0">
              <a:solidFill>
                <a:schemeClr val="tx1">
                  <a:lumMod val="75000"/>
                  <a:lumOff val="25000"/>
                </a:schemeClr>
              </a:solidFill>
            </a:endParaRPr>
          </a:p>
        </p:txBody>
      </p:sp>
      <p:sp>
        <p:nvSpPr>
          <p:cNvPr id="7" name="TextBox 6"/>
          <p:cNvSpPr txBox="1"/>
          <p:nvPr/>
        </p:nvSpPr>
        <p:spPr>
          <a:xfrm>
            <a:off x="5292080" y="3368661"/>
            <a:ext cx="3744416" cy="369332"/>
          </a:xfrm>
          <a:prstGeom prst="rect">
            <a:avLst/>
          </a:prstGeom>
          <a:noFill/>
        </p:spPr>
        <p:txBody>
          <a:bodyPr wrap="square" rtlCol="0">
            <a:spAutoFit/>
          </a:bodyPr>
          <a:lstStyle/>
          <a:p>
            <a:r>
              <a:rPr lang="en-US" dirty="0" smtClean="0">
                <a:solidFill>
                  <a:schemeClr val="tx1">
                    <a:lumMod val="75000"/>
                    <a:lumOff val="25000"/>
                  </a:schemeClr>
                </a:solidFill>
              </a:rPr>
              <a:t>Possible high rating movies prediction </a:t>
            </a:r>
            <a:endParaRPr lang="en-US" dirty="0">
              <a:solidFill>
                <a:schemeClr val="tx1">
                  <a:lumMod val="75000"/>
                  <a:lumOff val="25000"/>
                </a:schemeClr>
              </a:solidFill>
            </a:endParaRPr>
          </a:p>
        </p:txBody>
      </p:sp>
    </p:spTree>
    <p:extLst>
      <p:ext uri="{BB962C8B-B14F-4D97-AF65-F5344CB8AC3E}">
        <p14:creationId xmlns:p14="http://schemas.microsoft.com/office/powerpoint/2010/main" val="2032613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75000"/>
                    <a:lumOff val="25000"/>
                  </a:schemeClr>
                </a:solidFill>
              </a:rPr>
              <a:t>Business Plan</a:t>
            </a:r>
            <a:endParaRPr lang="en-US" dirty="0">
              <a:solidFill>
                <a:schemeClr val="tx1">
                  <a:lumMod val="75000"/>
                  <a:lumOff val="25000"/>
                </a:schemeClr>
              </a:solidFill>
            </a:endParaRPr>
          </a:p>
        </p:txBody>
      </p:sp>
      <p:sp>
        <p:nvSpPr>
          <p:cNvPr id="3" name="Text Placeholder 2"/>
          <p:cNvSpPr>
            <a:spLocks noGrp="1"/>
          </p:cNvSpPr>
          <p:nvPr>
            <p:ph type="body" idx="1"/>
          </p:nvPr>
        </p:nvSpPr>
        <p:spPr>
          <a:xfrm>
            <a:off x="523798" y="1271778"/>
            <a:ext cx="8096402" cy="3323987"/>
          </a:xfrm>
        </p:spPr>
        <p:txBody>
          <a:bodyPr/>
          <a:lstStyle/>
          <a:p>
            <a:r>
              <a:rPr lang="en-US" sz="1800" dirty="0" smtClean="0">
                <a:solidFill>
                  <a:schemeClr val="tx1">
                    <a:lumMod val="75000"/>
                    <a:lumOff val="25000"/>
                  </a:schemeClr>
                </a:solidFill>
              </a:rPr>
              <a:t>For any movie companies, when they produce new movies, before they do marketing strategy decision making., it’s important to find their target fans .</a:t>
            </a:r>
          </a:p>
          <a:p>
            <a:endParaRPr lang="en-US" sz="1800" dirty="0">
              <a:solidFill>
                <a:schemeClr val="tx1">
                  <a:lumMod val="75000"/>
                  <a:lumOff val="25000"/>
                </a:schemeClr>
              </a:solidFill>
            </a:endParaRPr>
          </a:p>
          <a:p>
            <a:r>
              <a:rPr lang="en-US" sz="1800" dirty="0" smtClean="0">
                <a:solidFill>
                  <a:schemeClr val="tx1">
                    <a:lumMod val="75000"/>
                    <a:lumOff val="25000"/>
                  </a:schemeClr>
                </a:solidFill>
              </a:rPr>
              <a:t>Our exploration of gender and age group preference for different movie genres will help movie companies to know their target high-rating users in general and make specific strategy for them.</a:t>
            </a:r>
          </a:p>
          <a:p>
            <a:endParaRPr lang="en-US" sz="1800" dirty="0">
              <a:solidFill>
                <a:schemeClr val="tx1">
                  <a:lumMod val="75000"/>
                  <a:lumOff val="25000"/>
                </a:schemeClr>
              </a:solidFill>
            </a:endParaRPr>
          </a:p>
          <a:p>
            <a:r>
              <a:rPr lang="en-US" sz="1800" dirty="0">
                <a:solidFill>
                  <a:schemeClr val="tx1">
                    <a:lumMod val="75000"/>
                    <a:lumOff val="25000"/>
                  </a:schemeClr>
                </a:solidFill>
              </a:rPr>
              <a:t>We build such recommendation system to predict potential high rating movies that users have not rated yet. Movie companies can find users' individual taste or preference for the films and make particular marketing strategy for them. In this way the company could save a lot of money in advertising and achieve "precision marketing" which is the best approach to do data-driven business decision</a:t>
            </a:r>
            <a:r>
              <a:rPr lang="en-US" sz="1800" dirty="0" smtClean="0">
                <a:solidFill>
                  <a:schemeClr val="tx1">
                    <a:lumMod val="75000"/>
                    <a:lumOff val="25000"/>
                  </a:schemeClr>
                </a:solidFill>
              </a:rPr>
              <a:t>.</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152813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sp>
        <p:nvSpPr>
          <p:cNvPr id="2" name="Title 1">
            <a:extLst>
              <a:ext uri="{FF2B5EF4-FFF2-40B4-BE49-F238E27FC236}">
                <a16:creationId xmlns:a16="http://schemas.microsoft.com/office/drawing/2014/main" xmlns="" id="{200A2E5A-7983-489D-85D3-4870117479B4}"/>
              </a:ext>
            </a:extLst>
          </p:cNvPr>
          <p:cNvSpPr>
            <a:spLocks noGrp="1"/>
          </p:cNvSpPr>
          <p:nvPr>
            <p:ph type="title"/>
          </p:nvPr>
        </p:nvSpPr>
        <p:spPr>
          <a:xfrm>
            <a:off x="1043608" y="187622"/>
            <a:ext cx="7886700" cy="994173"/>
          </a:xfrm>
        </p:spPr>
        <p:txBody>
          <a:bodyPr>
            <a:normAutofit fontScale="90000"/>
          </a:bodyPr>
          <a:lstStyle/>
          <a:p>
            <a:pPr algn="ctr"/>
            <a:r>
              <a:rPr lang="en-US" altLang="zh-CN" sz="5400" dirty="0">
                <a:solidFill>
                  <a:schemeClr val="tx1">
                    <a:lumMod val="75000"/>
                    <a:lumOff val="25000"/>
                  </a:schemeClr>
                </a:solidFill>
              </a:rPr>
              <a:t>Popularity analysis of the data</a:t>
            </a:r>
            <a:r>
              <a:rPr lang="en-US" altLang="zh-CN" dirty="0">
                <a:solidFill>
                  <a:schemeClr val="tx1">
                    <a:lumMod val="75000"/>
                    <a:lumOff val="25000"/>
                  </a:schemeClr>
                </a:solidFill>
              </a:rPr>
              <a:t/>
            </a:r>
            <a:br>
              <a:rPr lang="en-US" altLang="zh-CN" dirty="0">
                <a:solidFill>
                  <a:schemeClr val="tx1">
                    <a:lumMod val="75000"/>
                    <a:lumOff val="25000"/>
                  </a:schemeClr>
                </a:solidFill>
              </a:rPr>
            </a:br>
            <a:endParaRPr lang="zh-CN" alt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xmlns="" id="{5A83587B-8FF1-4B7E-8C14-B33F95FC239C}"/>
              </a:ext>
            </a:extLst>
          </p:cNvPr>
          <p:cNvSpPr>
            <a:spLocks noGrp="1"/>
          </p:cNvSpPr>
          <p:nvPr>
            <p:ph type="body" idx="1"/>
          </p:nvPr>
        </p:nvSpPr>
        <p:spPr>
          <a:xfrm>
            <a:off x="1214414" y="1142990"/>
            <a:ext cx="6357982" cy="3071834"/>
          </a:xfrm>
        </p:spPr>
        <p:txBody>
          <a:bodyPr>
            <a:normAutofit/>
          </a:bodyPr>
          <a:lstStyle/>
          <a:p>
            <a:pPr algn="ctr"/>
            <a:r>
              <a:rPr lang="en-US" sz="1600" b="1" dirty="0">
                <a:solidFill>
                  <a:schemeClr val="tx1">
                    <a:lumMod val="75000"/>
                    <a:lumOff val="25000"/>
                  </a:schemeClr>
                </a:solidFill>
              </a:rPr>
              <a:t>Ten most popular movies</a:t>
            </a:r>
          </a:p>
          <a:p>
            <a:pPr algn="ctr"/>
            <a:r>
              <a:rPr lang="en-US" sz="1100" b="1" dirty="0">
                <a:solidFill>
                  <a:schemeClr val="tx1">
                    <a:lumMod val="75000"/>
                    <a:lumOff val="25000"/>
                  </a:schemeClr>
                </a:solidFill>
              </a:rPr>
              <a:t>(The times of being rated can represent the popularity)</a:t>
            </a:r>
          </a:p>
          <a:p>
            <a:pPr algn="ctr"/>
            <a:endParaRPr lang="en-US" sz="1600" b="1" dirty="0"/>
          </a:p>
          <a:p>
            <a:pPr algn="ctr"/>
            <a:endParaRPr lang="en-US" sz="1600" b="1" dirty="0"/>
          </a:p>
          <a:p>
            <a:pPr algn="ctr"/>
            <a:endParaRPr lang="en-US" sz="1600" b="1" dirty="0"/>
          </a:p>
          <a:p>
            <a:endParaRPr lang="en-US" altLang="zh-CN" sz="1500" dirty="0"/>
          </a:p>
          <a:p>
            <a:endParaRPr lang="en-US" altLang="zh-CN" sz="1500" dirty="0"/>
          </a:p>
          <a:p>
            <a:endParaRPr lang="en-US" altLang="zh-CN" sz="1500" dirty="0"/>
          </a:p>
          <a:p>
            <a:endParaRPr lang="en-US" altLang="zh-CN" sz="1500" dirty="0"/>
          </a:p>
        </p:txBody>
      </p:sp>
      <p:pic>
        <p:nvPicPr>
          <p:cNvPr id="1026" name="Picture 2"/>
          <p:cNvPicPr>
            <a:picLocks noChangeAspect="1" noChangeArrowheads="1"/>
          </p:cNvPicPr>
          <p:nvPr/>
        </p:nvPicPr>
        <p:blipFill>
          <a:blip r:embed="rId3"/>
          <a:srcRect/>
          <a:stretch>
            <a:fillRect/>
          </a:stretch>
        </p:blipFill>
        <p:spPr bwMode="auto">
          <a:xfrm>
            <a:off x="2857488" y="1785932"/>
            <a:ext cx="3086109" cy="2552126"/>
          </a:xfrm>
          <a:prstGeom prst="rect">
            <a:avLst/>
          </a:prstGeom>
          <a:noFill/>
          <a:ln w="9525">
            <a:noFill/>
            <a:miter lim="800000"/>
            <a:headEnd/>
            <a:tailEnd/>
          </a:ln>
          <a:effectLst/>
        </p:spPr>
      </p:pic>
    </p:spTree>
    <p:extLst>
      <p:ext uri="{BB962C8B-B14F-4D97-AF65-F5344CB8AC3E}">
        <p14:creationId xmlns:p14="http://schemas.microsoft.com/office/powerpoint/2010/main" val="58990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C17D5-1457-4700-8636-DFF8D1E8978C}"/>
              </a:ext>
            </a:extLst>
          </p:cNvPr>
          <p:cNvSpPr>
            <a:spLocks noGrp="1"/>
          </p:cNvSpPr>
          <p:nvPr>
            <p:ph type="title"/>
          </p:nvPr>
        </p:nvSpPr>
        <p:spPr>
          <a:xfrm>
            <a:off x="785786" y="214296"/>
            <a:ext cx="7848600" cy="1415772"/>
          </a:xfrm>
        </p:spPr>
        <p:txBody>
          <a:bodyPr/>
          <a:lstStyle/>
          <a:p>
            <a:pPr algn="ctr"/>
            <a:r>
              <a:rPr lang="en-US" altLang="zh-CN" sz="2800" dirty="0">
                <a:solidFill>
                  <a:schemeClr val="tx1">
                    <a:lumMod val="75000"/>
                    <a:lumOff val="25000"/>
                  </a:schemeClr>
                </a:solidFill>
              </a:rPr>
              <a:t>Conjecture  of </a:t>
            </a:r>
            <a:r>
              <a:rPr lang="en-US" sz="2800" dirty="0">
                <a:solidFill>
                  <a:schemeClr val="tx1">
                    <a:lumMod val="75000"/>
                    <a:lumOff val="25000"/>
                  </a:schemeClr>
                </a:solidFill>
              </a:rPr>
              <a:t>how easy various groups are to please</a:t>
            </a:r>
            <a:br>
              <a:rPr lang="en-US" sz="2800" dirty="0">
                <a:solidFill>
                  <a:schemeClr val="tx1">
                    <a:lumMod val="75000"/>
                    <a:lumOff val="25000"/>
                  </a:schemeClr>
                </a:solidFill>
              </a:rPr>
            </a:br>
            <a:r>
              <a:rPr lang="en-US" sz="2800" dirty="0">
                <a:solidFill>
                  <a:schemeClr val="tx1">
                    <a:lumMod val="75000"/>
                    <a:lumOff val="25000"/>
                  </a:schemeClr>
                </a:solidFill>
              </a:rPr>
              <a:t> </a:t>
            </a:r>
            <a:r>
              <a:rPr lang="en-US" sz="1600" dirty="0">
                <a:solidFill>
                  <a:schemeClr val="tx1">
                    <a:lumMod val="75000"/>
                    <a:lumOff val="25000"/>
                  </a:schemeClr>
                </a:solidFill>
              </a:rPr>
              <a:t>The average ratings from different groups of occupations for different genres </a:t>
            </a:r>
            <a:r>
              <a:rPr lang="en-US" sz="3600" b="1" dirty="0">
                <a:solidFill>
                  <a:schemeClr val="tx1">
                    <a:lumMod val="75000"/>
                    <a:lumOff val="25000"/>
                  </a:schemeClr>
                </a:solidFill>
              </a:rPr>
              <a:t/>
            </a:r>
            <a:br>
              <a:rPr lang="en-US" sz="3600" b="1" dirty="0">
                <a:solidFill>
                  <a:schemeClr val="tx1">
                    <a:lumMod val="75000"/>
                    <a:lumOff val="25000"/>
                  </a:schemeClr>
                </a:solidFill>
              </a:rPr>
            </a:br>
            <a:endParaRPr lang="zh-CN" altLang="en-US" sz="3600" dirty="0">
              <a:solidFill>
                <a:schemeClr val="tx1">
                  <a:lumMod val="75000"/>
                  <a:lumOff val="25000"/>
                </a:schemeClr>
              </a:solidFill>
            </a:endParaRPr>
          </a:p>
        </p:txBody>
      </p:sp>
      <p:pic>
        <p:nvPicPr>
          <p:cNvPr id="2050" name="Picture 2"/>
          <p:cNvPicPr>
            <a:picLocks noChangeAspect="1" noChangeArrowheads="1"/>
          </p:cNvPicPr>
          <p:nvPr/>
        </p:nvPicPr>
        <p:blipFill>
          <a:blip r:embed="rId2"/>
          <a:srcRect/>
          <a:stretch>
            <a:fillRect/>
          </a:stretch>
        </p:blipFill>
        <p:spPr bwMode="auto">
          <a:xfrm>
            <a:off x="1643042" y="1285866"/>
            <a:ext cx="7072362" cy="321471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42844" y="1285866"/>
            <a:ext cx="1357322" cy="3214710"/>
          </a:xfrm>
          <a:prstGeom prst="rect">
            <a:avLst/>
          </a:prstGeom>
          <a:noFill/>
          <a:ln w="9525">
            <a:noFill/>
            <a:miter lim="800000"/>
            <a:headEnd/>
            <a:tailEnd/>
          </a:ln>
          <a:effectLst/>
        </p:spPr>
      </p:pic>
      <p:pic>
        <p:nvPicPr>
          <p:cNvPr id="11" name="Picture 10">
            <a:extLst>
              <a:ext uri="{FF2B5EF4-FFF2-40B4-BE49-F238E27FC236}">
                <a16:creationId xmlns:a16="http://schemas.microsoft.com/office/drawing/2014/main" xmlns="" id="{90D121D2-D178-42A7-8511-4B4BD966EF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80403">
            <a:off x="51284" y="247561"/>
            <a:ext cx="615091" cy="179040"/>
          </a:xfrm>
          <a:prstGeom prst="rect">
            <a:avLst/>
          </a:prstGeom>
        </p:spPr>
      </p:pic>
    </p:spTree>
    <p:extLst>
      <p:ext uri="{BB962C8B-B14F-4D97-AF65-F5344CB8AC3E}">
        <p14:creationId xmlns:p14="http://schemas.microsoft.com/office/powerpoint/2010/main" val="77999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C17D5-1457-4700-8636-DFF8D1E8978C}"/>
              </a:ext>
            </a:extLst>
          </p:cNvPr>
          <p:cNvSpPr>
            <a:spLocks noGrp="1"/>
          </p:cNvSpPr>
          <p:nvPr>
            <p:ph type="title"/>
          </p:nvPr>
        </p:nvSpPr>
        <p:spPr>
          <a:xfrm>
            <a:off x="785786" y="214296"/>
            <a:ext cx="7848600" cy="1415772"/>
          </a:xfrm>
        </p:spPr>
        <p:txBody>
          <a:bodyPr/>
          <a:lstStyle/>
          <a:p>
            <a:pPr algn="ctr"/>
            <a:r>
              <a:rPr lang="en-US" altLang="zh-CN" sz="2800" dirty="0">
                <a:solidFill>
                  <a:schemeClr val="tx1">
                    <a:lumMod val="75000"/>
                    <a:lumOff val="25000"/>
                  </a:schemeClr>
                </a:solidFill>
              </a:rPr>
              <a:t>Conjecture  of </a:t>
            </a:r>
            <a:r>
              <a:rPr lang="en-US" sz="2800" dirty="0">
                <a:solidFill>
                  <a:schemeClr val="tx1">
                    <a:lumMod val="75000"/>
                    <a:lumOff val="25000"/>
                  </a:schemeClr>
                </a:solidFill>
              </a:rPr>
              <a:t>how easy various groups are to please</a:t>
            </a:r>
            <a:br>
              <a:rPr lang="en-US" sz="2800" dirty="0">
                <a:solidFill>
                  <a:schemeClr val="tx1">
                    <a:lumMod val="75000"/>
                    <a:lumOff val="25000"/>
                  </a:schemeClr>
                </a:solidFill>
              </a:rPr>
            </a:br>
            <a:r>
              <a:rPr lang="en-US" sz="2800" dirty="0">
                <a:solidFill>
                  <a:schemeClr val="tx1">
                    <a:lumMod val="75000"/>
                    <a:lumOff val="25000"/>
                  </a:schemeClr>
                </a:solidFill>
              </a:rPr>
              <a:t> </a:t>
            </a:r>
            <a:r>
              <a:rPr lang="en-US" sz="1600" dirty="0">
                <a:solidFill>
                  <a:schemeClr val="tx1">
                    <a:lumMod val="75000"/>
                    <a:lumOff val="25000"/>
                  </a:schemeClr>
                </a:solidFill>
              </a:rPr>
              <a:t>The top three ratings for genres </a:t>
            </a:r>
            <a:r>
              <a:rPr lang="en-US" sz="3600" b="1" dirty="0">
                <a:solidFill>
                  <a:schemeClr val="tx1">
                    <a:lumMod val="75000"/>
                    <a:lumOff val="25000"/>
                  </a:schemeClr>
                </a:solidFill>
              </a:rPr>
              <a:t/>
            </a:r>
            <a:br>
              <a:rPr lang="en-US" sz="3600" b="1" dirty="0">
                <a:solidFill>
                  <a:schemeClr val="tx1">
                    <a:lumMod val="75000"/>
                    <a:lumOff val="25000"/>
                  </a:schemeClr>
                </a:solidFill>
              </a:rPr>
            </a:br>
            <a:endParaRPr lang="zh-CN" altLang="en-US" sz="3600" dirty="0">
              <a:solidFill>
                <a:schemeClr val="tx1">
                  <a:lumMod val="75000"/>
                  <a:lumOff val="25000"/>
                </a:schemeClr>
              </a:solidFill>
            </a:endParaRPr>
          </a:p>
        </p:txBody>
      </p:sp>
      <p:pic>
        <p:nvPicPr>
          <p:cNvPr id="11" name="Picture 10">
            <a:extLst>
              <a:ext uri="{FF2B5EF4-FFF2-40B4-BE49-F238E27FC236}">
                <a16:creationId xmlns:a16="http://schemas.microsoft.com/office/drawing/2014/main" xmlns="" id="{90D121D2-D178-42A7-8511-4B4BD966E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480403">
            <a:off x="51284" y="247561"/>
            <a:ext cx="615091" cy="179040"/>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2143108" y="1785932"/>
            <a:ext cx="2247900" cy="1500198"/>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5072066" y="1785932"/>
            <a:ext cx="2752725" cy="1500198"/>
          </a:xfrm>
          <a:prstGeom prst="rect">
            <a:avLst/>
          </a:prstGeom>
          <a:noFill/>
          <a:ln w="9525">
            <a:noFill/>
            <a:miter lim="800000"/>
            <a:headEnd/>
            <a:tailEnd/>
          </a:ln>
          <a:effectLst/>
        </p:spPr>
      </p:pic>
      <p:pic>
        <p:nvPicPr>
          <p:cNvPr id="8" name="Picture 3"/>
          <p:cNvPicPr>
            <a:picLocks noChangeAspect="1" noChangeArrowheads="1"/>
          </p:cNvPicPr>
          <p:nvPr/>
        </p:nvPicPr>
        <p:blipFill>
          <a:blip r:embed="rId5"/>
          <a:srcRect/>
          <a:stretch>
            <a:fillRect/>
          </a:stretch>
        </p:blipFill>
        <p:spPr bwMode="auto">
          <a:xfrm>
            <a:off x="142844" y="1142990"/>
            <a:ext cx="1500198" cy="3214710"/>
          </a:xfrm>
          <a:prstGeom prst="rect">
            <a:avLst/>
          </a:prstGeom>
          <a:noFill/>
          <a:ln w="9525">
            <a:noFill/>
            <a:miter lim="800000"/>
            <a:headEnd/>
            <a:tailEnd/>
          </a:ln>
          <a:effectLst/>
        </p:spPr>
      </p:pic>
      <p:sp>
        <p:nvSpPr>
          <p:cNvPr id="10" name="Text Placeholder 2">
            <a:extLst>
              <a:ext uri="{FF2B5EF4-FFF2-40B4-BE49-F238E27FC236}">
                <a16:creationId xmlns:a16="http://schemas.microsoft.com/office/drawing/2014/main" xmlns="" id="{5A83587B-8FF1-4B7E-8C14-B33F95FC239C}"/>
              </a:ext>
            </a:extLst>
          </p:cNvPr>
          <p:cNvSpPr>
            <a:spLocks noGrp="1"/>
          </p:cNvSpPr>
          <p:nvPr>
            <p:ph type="body" idx="1"/>
          </p:nvPr>
        </p:nvSpPr>
        <p:spPr>
          <a:xfrm>
            <a:off x="2428860" y="3714758"/>
            <a:ext cx="5500726" cy="285752"/>
          </a:xfrm>
        </p:spPr>
        <p:txBody>
          <a:bodyPr>
            <a:normAutofit/>
          </a:bodyPr>
          <a:lstStyle/>
          <a:p>
            <a:r>
              <a:rPr lang="en-US" sz="1600" dirty="0">
                <a:solidFill>
                  <a:schemeClr val="tx1">
                    <a:lumMod val="75000"/>
                    <a:lumOff val="25000"/>
                  </a:schemeClr>
                </a:solidFill>
              </a:rPr>
              <a:t>Recommend the  movies of top three genres to the uses</a:t>
            </a:r>
            <a:endParaRPr lang="en-US" altLang="zh-CN" sz="1500" dirty="0">
              <a:solidFill>
                <a:schemeClr val="tx1">
                  <a:lumMod val="75000"/>
                  <a:lumOff val="25000"/>
                </a:schemeClr>
              </a:solidFill>
            </a:endParaRPr>
          </a:p>
          <a:p>
            <a:endParaRPr lang="en-US" altLang="zh-CN" sz="1500" dirty="0"/>
          </a:p>
        </p:txBody>
      </p:sp>
    </p:spTree>
    <p:extLst>
      <p:ext uri="{BB962C8B-B14F-4D97-AF65-F5344CB8AC3E}">
        <p14:creationId xmlns:p14="http://schemas.microsoft.com/office/powerpoint/2010/main" val="161811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sp>
        <p:nvSpPr>
          <p:cNvPr id="2" name="Title 1">
            <a:extLst>
              <a:ext uri="{FF2B5EF4-FFF2-40B4-BE49-F238E27FC236}">
                <a16:creationId xmlns:a16="http://schemas.microsoft.com/office/drawing/2014/main" xmlns="" id="{200A2E5A-7983-489D-85D3-4870117479B4}"/>
              </a:ext>
            </a:extLst>
          </p:cNvPr>
          <p:cNvSpPr>
            <a:spLocks noGrp="1"/>
          </p:cNvSpPr>
          <p:nvPr>
            <p:ph type="title"/>
          </p:nvPr>
        </p:nvSpPr>
        <p:spPr>
          <a:xfrm>
            <a:off x="628650" y="273843"/>
            <a:ext cx="7886700" cy="994173"/>
          </a:xfrm>
        </p:spPr>
        <p:txBody>
          <a:bodyPr>
            <a:normAutofit fontScale="90000"/>
          </a:bodyPr>
          <a:lstStyle/>
          <a:p>
            <a:pPr algn="ctr"/>
            <a:r>
              <a:rPr lang="en-US" altLang="zh-CN" sz="5400" dirty="0">
                <a:solidFill>
                  <a:schemeClr val="tx1">
                    <a:lumMod val="75000"/>
                    <a:lumOff val="25000"/>
                  </a:schemeClr>
                </a:solidFill>
              </a:rPr>
              <a:t>Visualization of the data</a:t>
            </a:r>
            <a:r>
              <a:rPr lang="en-US" altLang="zh-CN" dirty="0">
                <a:solidFill>
                  <a:schemeClr val="tx1">
                    <a:lumMod val="75000"/>
                    <a:lumOff val="25000"/>
                  </a:schemeClr>
                </a:solidFill>
              </a:rPr>
              <a:t/>
            </a:r>
            <a:br>
              <a:rPr lang="en-US" altLang="zh-CN" dirty="0">
                <a:solidFill>
                  <a:schemeClr val="tx1">
                    <a:lumMod val="75000"/>
                    <a:lumOff val="25000"/>
                  </a:schemeClr>
                </a:solidFill>
              </a:rPr>
            </a:br>
            <a:endParaRPr lang="zh-CN" altLang="en-US" dirty="0">
              <a:solidFill>
                <a:schemeClr val="tx1">
                  <a:lumMod val="75000"/>
                  <a:lumOff val="2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51" y="1770080"/>
            <a:ext cx="3572961" cy="23393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1770080"/>
            <a:ext cx="3450284" cy="2339330"/>
          </a:xfrm>
          <a:prstGeom prst="rect">
            <a:avLst/>
          </a:prstGeom>
        </p:spPr>
      </p:pic>
      <p:sp>
        <p:nvSpPr>
          <p:cNvPr id="7" name="文本框 6"/>
          <p:cNvSpPr txBox="1"/>
          <p:nvPr/>
        </p:nvSpPr>
        <p:spPr>
          <a:xfrm>
            <a:off x="1098529" y="1334382"/>
            <a:ext cx="2474203" cy="369332"/>
          </a:xfrm>
          <a:prstGeom prst="rect">
            <a:avLst/>
          </a:prstGeom>
          <a:noFill/>
        </p:spPr>
        <p:txBody>
          <a:bodyPr wrap="none" rtlCol="0">
            <a:spAutoFit/>
          </a:bodyPr>
          <a:lstStyle/>
          <a:p>
            <a:r>
              <a:rPr lang="en-US" altLang="zh-CN" dirty="0">
                <a:solidFill>
                  <a:schemeClr val="tx1">
                    <a:lumMod val="75000"/>
                    <a:lumOff val="25000"/>
                  </a:schemeClr>
                </a:solidFill>
              </a:rPr>
              <a:t> the ratings of all movies</a:t>
            </a:r>
            <a:endParaRPr kumimoji="1" lang="zh-CN" altLang="en-US" dirty="0">
              <a:solidFill>
                <a:schemeClr val="tx1">
                  <a:lumMod val="75000"/>
                  <a:lumOff val="25000"/>
                </a:schemeClr>
              </a:solidFill>
            </a:endParaRPr>
          </a:p>
        </p:txBody>
      </p:sp>
      <p:sp>
        <p:nvSpPr>
          <p:cNvPr id="10" name="矩形 9"/>
          <p:cNvSpPr/>
          <p:nvPr/>
        </p:nvSpPr>
        <p:spPr>
          <a:xfrm>
            <a:off x="4849480" y="1334382"/>
            <a:ext cx="4191468" cy="369332"/>
          </a:xfrm>
          <a:prstGeom prst="rect">
            <a:avLst/>
          </a:prstGeom>
        </p:spPr>
        <p:txBody>
          <a:bodyPr wrap="none">
            <a:spAutoFit/>
          </a:bodyPr>
          <a:lstStyle/>
          <a:p>
            <a:r>
              <a:rPr lang="en-US" altLang="zh-CN" dirty="0">
                <a:solidFill>
                  <a:schemeClr val="tx1">
                    <a:lumMod val="75000"/>
                    <a:lumOff val="25000"/>
                  </a:schemeClr>
                </a:solidFill>
              </a:rPr>
              <a:t>the </a:t>
            </a:r>
            <a:r>
              <a:rPr lang="en-US" altLang="zh-CN" i="1" dirty="0">
                <a:solidFill>
                  <a:schemeClr val="tx1">
                    <a:lumMod val="75000"/>
                    <a:lumOff val="25000"/>
                  </a:schemeClr>
                </a:solidFill>
              </a:rPr>
              <a:t>number</a:t>
            </a:r>
            <a:r>
              <a:rPr lang="en-US" altLang="zh-CN" dirty="0">
                <a:solidFill>
                  <a:schemeClr val="tx1">
                    <a:lumMod val="75000"/>
                    <a:lumOff val="25000"/>
                  </a:schemeClr>
                </a:solidFill>
              </a:rPr>
              <a:t> of ratings each movie received</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58721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xmlns="" id="{90D121D2-D178-42A7-8511-4B4BD966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0403">
            <a:off x="87545" y="356114"/>
            <a:ext cx="1049992" cy="30563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91" y="1434594"/>
            <a:ext cx="3744416" cy="255599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434593"/>
            <a:ext cx="3836413" cy="2555997"/>
          </a:xfrm>
          <a:prstGeom prst="rect">
            <a:avLst/>
          </a:prstGeom>
        </p:spPr>
      </p:pic>
      <p:sp>
        <p:nvSpPr>
          <p:cNvPr id="8" name="文本框 7"/>
          <p:cNvSpPr txBox="1"/>
          <p:nvPr/>
        </p:nvSpPr>
        <p:spPr>
          <a:xfrm>
            <a:off x="822327" y="1017858"/>
            <a:ext cx="3377143" cy="369332"/>
          </a:xfrm>
          <a:prstGeom prst="rect">
            <a:avLst/>
          </a:prstGeom>
          <a:noFill/>
        </p:spPr>
        <p:txBody>
          <a:bodyPr wrap="none" rtlCol="0">
            <a:spAutoFit/>
          </a:bodyPr>
          <a:lstStyle/>
          <a:p>
            <a:r>
              <a:rPr lang="en-US" altLang="zh-CN" dirty="0">
                <a:solidFill>
                  <a:schemeClr val="tx1">
                    <a:lumMod val="75000"/>
                    <a:lumOff val="25000"/>
                  </a:schemeClr>
                </a:solidFill>
              </a:rPr>
              <a:t>the </a:t>
            </a:r>
            <a:r>
              <a:rPr lang="en-US" altLang="zh-CN" i="1" dirty="0">
                <a:solidFill>
                  <a:schemeClr val="tx1">
                    <a:lumMod val="75000"/>
                    <a:lumOff val="25000"/>
                  </a:schemeClr>
                </a:solidFill>
              </a:rPr>
              <a:t>average rating</a:t>
            </a:r>
            <a:r>
              <a:rPr lang="en-US" altLang="zh-CN" dirty="0">
                <a:solidFill>
                  <a:schemeClr val="tx1">
                    <a:lumMod val="75000"/>
                    <a:lumOff val="25000"/>
                  </a:schemeClr>
                </a:solidFill>
              </a:rPr>
              <a:t> for each movie</a:t>
            </a:r>
            <a:endParaRPr kumimoji="1" lang="zh-CN" altLang="en-US" dirty="0">
              <a:solidFill>
                <a:schemeClr val="tx1">
                  <a:lumMod val="75000"/>
                  <a:lumOff val="25000"/>
                </a:schemeClr>
              </a:solidFill>
            </a:endParaRPr>
          </a:p>
        </p:txBody>
      </p:sp>
      <p:sp>
        <p:nvSpPr>
          <p:cNvPr id="10" name="矩形 9"/>
          <p:cNvSpPr/>
          <p:nvPr/>
        </p:nvSpPr>
        <p:spPr>
          <a:xfrm>
            <a:off x="5035490" y="770174"/>
            <a:ext cx="4572000" cy="646331"/>
          </a:xfrm>
          <a:prstGeom prst="rect">
            <a:avLst/>
          </a:prstGeom>
        </p:spPr>
        <p:txBody>
          <a:bodyPr>
            <a:spAutoFit/>
          </a:bodyPr>
          <a:lstStyle/>
          <a:p>
            <a:r>
              <a:rPr lang="en-US" altLang="zh-CN" dirty="0">
                <a:solidFill>
                  <a:schemeClr val="tx1">
                    <a:lumMod val="75000"/>
                    <a:lumOff val="25000"/>
                  </a:schemeClr>
                </a:solidFill>
              </a:rPr>
              <a:t>the </a:t>
            </a:r>
            <a:r>
              <a:rPr lang="en-US" altLang="zh-CN" i="1" dirty="0">
                <a:solidFill>
                  <a:schemeClr val="tx1">
                    <a:lumMod val="75000"/>
                    <a:lumOff val="25000"/>
                  </a:schemeClr>
                </a:solidFill>
              </a:rPr>
              <a:t>average rating</a:t>
            </a:r>
            <a:r>
              <a:rPr lang="en-US" altLang="zh-CN" dirty="0">
                <a:solidFill>
                  <a:schemeClr val="tx1">
                    <a:lumMod val="75000"/>
                    <a:lumOff val="25000"/>
                  </a:schemeClr>
                </a:solidFill>
              </a:rPr>
              <a:t> for movies </a:t>
            </a:r>
            <a:endParaRPr lang="zh-CN" altLang="en-US" dirty="0">
              <a:solidFill>
                <a:schemeClr val="tx1">
                  <a:lumMod val="75000"/>
                  <a:lumOff val="25000"/>
                </a:schemeClr>
              </a:solidFill>
            </a:endParaRPr>
          </a:p>
          <a:p>
            <a:r>
              <a:rPr lang="en-US" altLang="zh-CN" dirty="0">
                <a:solidFill>
                  <a:schemeClr val="tx1">
                    <a:lumMod val="75000"/>
                    <a:lumOff val="25000"/>
                  </a:schemeClr>
                </a:solidFill>
              </a:rPr>
              <a:t>which are rated more than 100 times</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1988983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TotalTime>
  <Words>1051</Words>
  <Application>Microsoft Macintosh PowerPoint</Application>
  <PresentationFormat>On-screen Show (16:9)</PresentationFormat>
  <Paragraphs>168</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宋体</vt:lpstr>
      <vt:lpstr>等线</vt:lpstr>
      <vt:lpstr>Arial</vt:lpstr>
      <vt:lpstr>Office Theme</vt:lpstr>
      <vt:lpstr>PowerPoint Presentation</vt:lpstr>
      <vt:lpstr>Motivation</vt:lpstr>
      <vt:lpstr>Content</vt:lpstr>
      <vt:lpstr>Basic details of the data </vt:lpstr>
      <vt:lpstr>Popularity analysis of the data </vt:lpstr>
      <vt:lpstr>Conjecture  of how easy various groups are to please  The average ratings from different groups of occupations for different genres  </vt:lpstr>
      <vt:lpstr>Conjecture  of how easy various groups are to please  The top three ratings for genres  </vt:lpstr>
      <vt:lpstr>Visualization of the data </vt:lpstr>
      <vt:lpstr>PowerPoint Presentation</vt:lpstr>
      <vt:lpstr>PowerPoint Presentation</vt:lpstr>
      <vt:lpstr>PowerPoint Presentation</vt:lpstr>
      <vt:lpstr>PowerPoint Presentation</vt:lpstr>
      <vt:lpstr>Correlations of the data </vt:lpstr>
      <vt:lpstr>Scatter plot</vt:lpstr>
      <vt:lpstr>Conjecture for better prediction</vt:lpstr>
      <vt:lpstr>Business Intelligence </vt:lpstr>
      <vt:lpstr>Explore Different Genres</vt:lpstr>
      <vt:lpstr>Explore Different Genres - Data Cleaning</vt:lpstr>
      <vt:lpstr>How many movies are made every year?</vt:lpstr>
      <vt:lpstr>What kind of movie was the most popular year by year? </vt:lpstr>
      <vt:lpstr>See it in Different Year</vt:lpstr>
      <vt:lpstr>See it in Different Year</vt:lpstr>
      <vt:lpstr>What kind of movie was the best year by year? </vt:lpstr>
      <vt:lpstr>What kind of movie is people get interest in year by year?</vt:lpstr>
      <vt:lpstr>What kind of movie is people get interest in year by year?</vt:lpstr>
      <vt:lpstr>PowerPoint Presentation</vt:lpstr>
      <vt:lpstr>What kind of movie is popular and rating high? </vt:lpstr>
      <vt:lpstr>PowerPoint Presentation</vt:lpstr>
      <vt:lpstr>Word Cloud of Different Genre</vt:lpstr>
      <vt:lpstr>Word Cloud of Different Genre</vt:lpstr>
      <vt:lpstr>Word Cloud of Different Genre</vt:lpstr>
      <vt:lpstr>To choose a film or a script</vt:lpstr>
      <vt:lpstr>Explore Gender Preference for different film genres</vt:lpstr>
      <vt:lpstr>See which genre men and women prefer</vt:lpstr>
      <vt:lpstr>Explore difference between male and female users</vt:lpstr>
      <vt:lpstr>standard deviation</vt:lpstr>
      <vt:lpstr>Explore Ratings among different age groups</vt:lpstr>
      <vt:lpstr>Size and averaged rating for different age groups</vt:lpstr>
      <vt:lpstr>Explore Ratings among different age groups</vt:lpstr>
      <vt:lpstr>Recommender System using Matrix Factorization</vt:lpstr>
      <vt:lpstr>Recommender System</vt:lpstr>
      <vt:lpstr>Predict Users’ possible 5-star rating movies</vt:lpstr>
      <vt:lpstr>Business Plan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 Weiqing</cp:lastModifiedBy>
  <cp:revision>49</cp:revision>
  <dcterms:created xsi:type="dcterms:W3CDTF">2017-10-25T17:20:54Z</dcterms:created>
  <dcterms:modified xsi:type="dcterms:W3CDTF">2017-10-26T21:43:38Z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2013-12-17T00:00:00Z</vt:filetime>
  </property>
  <property fmtid="{D5CDD505-2E9C-101B-9397-08002B2CF9AE}" pid="3" name="Creator">
    <vt:lpwstr>Microsoft® Office PowerPoint® 2007</vt:lpwstr>
  </property>
  <property fmtid="{D5CDD505-2E9C-101B-9397-08002B2CF9AE}" pid="4" name="LastSaved">
    <vt:filetime>2017-10-25T00:00:00Z</vt:filetime>
  </property>
</Properties>
</file>